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29"/>
  </p:notesMasterIdLst>
  <p:sldIdLst>
    <p:sldId id="256" r:id="rId2"/>
    <p:sldId id="348" r:id="rId3"/>
    <p:sldId id="424" r:id="rId4"/>
    <p:sldId id="432" r:id="rId5"/>
    <p:sldId id="398" r:id="rId6"/>
    <p:sldId id="399" r:id="rId7"/>
    <p:sldId id="400" r:id="rId8"/>
    <p:sldId id="402" r:id="rId9"/>
    <p:sldId id="425" r:id="rId10"/>
    <p:sldId id="426" r:id="rId11"/>
    <p:sldId id="427" r:id="rId12"/>
    <p:sldId id="404" r:id="rId13"/>
    <p:sldId id="401" r:id="rId14"/>
    <p:sldId id="410" r:id="rId15"/>
    <p:sldId id="433" r:id="rId16"/>
    <p:sldId id="428" r:id="rId17"/>
    <p:sldId id="429" r:id="rId18"/>
    <p:sldId id="442" r:id="rId19"/>
    <p:sldId id="438" r:id="rId20"/>
    <p:sldId id="436" r:id="rId21"/>
    <p:sldId id="441" r:id="rId22"/>
    <p:sldId id="448" r:id="rId23"/>
    <p:sldId id="447" r:id="rId24"/>
    <p:sldId id="449" r:id="rId25"/>
    <p:sldId id="450" r:id="rId26"/>
    <p:sldId id="451" r:id="rId27"/>
    <p:sldId id="337" r:id="rId28"/>
  </p:sldIdLst>
  <p:sldSz cx="9144000" cy="5143500" type="screen16x9"/>
  <p:notesSz cx="6858000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DD263E-3895-E732-A269-23DBC042374E}" name="Έλενα Τοπάλη" initials="ΈΤ" userId="S::etopali@interlife.gr::f8bf8462-3683-4c48-aa87-9b90e15dd73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0F7"/>
    <a:srgbClr val="254C6D"/>
    <a:srgbClr val="DFE7FD"/>
    <a:srgbClr val="ECF1FE"/>
    <a:srgbClr val="52C2CC"/>
    <a:srgbClr val="C4D3FC"/>
    <a:srgbClr val="435761"/>
    <a:srgbClr val="0E1214"/>
    <a:srgbClr val="E17E2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F05B02-825F-496F-8D61-A895CBADDEA0}">
  <a:tblStyle styleId="{3FF05B02-825F-496F-8D61-A895CBADD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6" autoAdjust="0"/>
    <p:restoredTop sz="92615" autoAdjust="0"/>
  </p:normalViewPr>
  <p:slideViewPr>
    <p:cSldViewPr>
      <p:cViewPr varScale="1">
        <p:scale>
          <a:sx n="105" d="100"/>
          <a:sy n="105" d="100"/>
        </p:scale>
        <p:origin x="114" y="39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Φροντιστής Αθανάσιος" userId="397f40de-f38d-4014-bce8-8768ed2d1449" providerId="ADAL" clId="{8EB06070-8114-4076-A8A3-F64E7816E163}"/>
    <pc:docChg chg="delSld modSld">
      <pc:chgData name="Φροντιστής Αθανάσιος" userId="397f40de-f38d-4014-bce8-8768ed2d1449" providerId="ADAL" clId="{8EB06070-8114-4076-A8A3-F64E7816E163}" dt="2025-07-24T08:55:47.373" v="3" actId="2696"/>
      <pc:docMkLst>
        <pc:docMk/>
      </pc:docMkLst>
      <pc:sldChg chg="modSp mod">
        <pc:chgData name="Φροντιστής Αθανάσιος" userId="397f40de-f38d-4014-bce8-8768ed2d1449" providerId="ADAL" clId="{8EB06070-8114-4076-A8A3-F64E7816E163}" dt="2025-06-30T08:25:08.829" v="2" actId="1076"/>
        <pc:sldMkLst>
          <pc:docMk/>
          <pc:sldMk cId="526574262" sldId="426"/>
        </pc:sldMkLst>
        <pc:spChg chg="mod">
          <ac:chgData name="Φροντιστής Αθανάσιος" userId="397f40de-f38d-4014-bce8-8768ed2d1449" providerId="ADAL" clId="{8EB06070-8114-4076-A8A3-F64E7816E163}" dt="2025-06-30T08:25:08.829" v="2" actId="1076"/>
          <ac:spMkLst>
            <pc:docMk/>
            <pc:sldMk cId="526574262" sldId="426"/>
            <ac:spMk id="155" creationId="{00000000-0000-0000-0000-000000000000}"/>
          </ac:spMkLst>
        </pc:spChg>
      </pc:sldChg>
      <pc:sldChg chg="del">
        <pc:chgData name="Φροντιστής Αθανάσιος" userId="397f40de-f38d-4014-bce8-8768ed2d1449" providerId="ADAL" clId="{8EB06070-8114-4076-A8A3-F64E7816E163}" dt="2025-07-24T08:55:47.373" v="3" actId="2696"/>
        <pc:sldMkLst>
          <pc:docMk/>
          <pc:sldMk cId="2111649677" sldId="440"/>
        </pc:sldMkLst>
      </pc:sldChg>
    </pc:docChg>
  </pc:docChgLst>
  <pc:docChgLst>
    <pc:chgData name="Βοτσαρίδης Ιωάννης" userId="2f8cf130-c3ce-459f-a11f-1b26421c3b5f" providerId="ADAL" clId="{9F4AB55A-2336-4842-A77E-E976EABD69D8}"/>
    <pc:docChg chg="custSel modSld">
      <pc:chgData name="Βοτσαρίδης Ιωάννης" userId="2f8cf130-c3ce-459f-a11f-1b26421c3b5f" providerId="ADAL" clId="{9F4AB55A-2336-4842-A77E-E976EABD69D8}" dt="2025-05-05T11:45:07.102" v="8" actId="1076"/>
      <pc:docMkLst>
        <pc:docMk/>
      </pc:docMkLst>
      <pc:sldChg chg="modSp mod">
        <pc:chgData name="Βοτσαρίδης Ιωάννης" userId="2f8cf130-c3ce-459f-a11f-1b26421c3b5f" providerId="ADAL" clId="{9F4AB55A-2336-4842-A77E-E976EABD69D8}" dt="2025-05-05T11:45:07.102" v="8" actId="1076"/>
        <pc:sldMkLst>
          <pc:docMk/>
          <pc:sldMk cId="2111649677" sldId="44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rlifegr-my.sharepoint.com/personal/aproios_interlife_gr1/Documents/Documents/1_INTERLIFE/2024/Yearly/&#915;&#961;&#945;&#966;&#953;&#954;&#940;%20&#947;&#953;&#945;%20&#916;&#953;&#945;&#956;&#972;&#961;&#966;&#969;&#963;&#951;%20&#917;&#927;&#917;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rlifegr-my.sharepoint.com/personal/aproios_interlife_gr1/Documents/Documents/1_INTERLIFE/2024/Yearly/&#915;&#961;&#945;&#966;&#953;&#954;&#940;%20&#947;&#953;&#945;%20&#916;&#953;&#945;&#956;&#972;&#961;&#966;&#969;&#963;&#951;%20&#917;&#927;&#917;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rlifegr-my.sharepoint.com/personal/aproios_interlife_gr1/Documents/Documents/1_INTERLIFE/2024/Yearly/&#915;&#961;&#945;&#966;&#953;&#954;&#940;%20&#947;&#953;&#945;%20&#916;&#953;&#945;&#956;&#972;&#961;&#966;&#969;&#963;&#951;%20&#917;&#927;&#917;%20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rlifegr-my.sharepoint.com/personal/aproios_interlife_gr1/Documents/Documents/1_INTERLIFE/2024/Yearly/&#915;&#961;&#945;&#966;&#953;&#954;&#940;%20&#947;&#953;&#945;%20&#916;&#953;&#945;&#956;&#972;&#961;&#966;&#969;&#963;&#951;%20&#917;&#927;&#917;%20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rlifegr-my.sharepoint.com/personal/aproios_interlife_gr1/Documents/Documents/1_INTERLIFE/2024/Yearly/&#915;&#961;&#945;&#966;&#953;&#954;&#940;%20&#947;&#953;&#945;%20&#916;&#953;&#945;&#956;&#972;&#961;&#966;&#969;&#963;&#951;%20&#917;&#927;&#917;%20202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erlife.local\replicated\Departments\FRAD\Back%20Office\&#935;&#945;&#961;&#964;&#959;&#966;&#965;&#955;&#940;&#954;&#953;&#945;\&#913;&#960;&#959;&#964;&#943;&#956;&#951;&#963;&#951;%20&#917;&#960;&#949;&#957;&#948;&#973;&#963;&#949;&#969;&#957;\&#928;&#913;&#929;&#927;&#933;&#931;&#921;&#913;&#931;&#917;&#921;&#931;%20INTERLIFE%20INVESTMENTS\2025\Stock%20Brokers\Interlife%20Presentation%20Data_AS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76085273422279"/>
          <c:y val="7.8305360075412209E-2"/>
          <c:w val="0.80128615665757652"/>
          <c:h val="0.7425993166983130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'Graphs για Εκθ. ΔΣ ifrs17'!$H$24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254C6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711518716039291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1" i="0" u="none" strike="noStrike" kern="1200" baseline="0">
                        <a:solidFill>
                          <a:srgbClr val="254C6D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949D2E10-DD07-4E13-A50D-2F0BE7D9E87D}" type="VALUE">
                      <a:rPr lang="en-US" sz="1100" b="1">
                        <a:solidFill>
                          <a:srgbClr val="254C6D"/>
                        </a:solidFill>
                      </a:rPr>
                      <a:pPr>
                        <a:defRPr sz="1050" b="1">
                          <a:solidFill>
                            <a:srgbClr val="254C6D"/>
                          </a:solidFill>
                        </a:defRPr>
                      </a:pPr>
                      <a:t>[VALUE]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254C6D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F14-4F27-BEA9-B0F67476D6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254C6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'Graphs για Εκθ. ΔΣ ifrs17'!$H$25</c:f>
              <c:numCache>
                <c:formatCode>#,##0\ "€"</c:formatCode>
                <c:ptCount val="1"/>
                <c:pt idx="0">
                  <c:v>93821488.299999997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14-4F27-BEA9-B0F67476D685}"/>
            </c:ext>
          </c:extLst>
        </c:ser>
        <c:ser>
          <c:idx val="2"/>
          <c:order val="2"/>
          <c:tx>
            <c:strRef>
              <c:f>'Graphs για Εκθ. ΔΣ ifrs17'!$I$24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5480F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04817328018243E-3"/>
                  <c:y val="-1.71151871603928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rgbClr val="5480F7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BE2B1910-1A9B-4E4E-9544-DA5F47B35C16}" type="VALUE">
                      <a:rPr lang="en-US" sz="1200" baseline="0"/>
                      <a:pPr>
                        <a:defRPr sz="1200" b="1">
                          <a:solidFill>
                            <a:srgbClr val="5480F7"/>
                          </a:solidFill>
                        </a:defRPr>
                      </a:pPr>
                      <a:t>[VALUE]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5480F7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F14-4F27-BEA9-B0F67476D6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5480F7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'Graphs για Εκθ. ΔΣ ifrs17'!$I$25</c:f>
              <c:numCache>
                <c:formatCode>#,##0\ "€"</c:formatCode>
                <c:ptCount val="1"/>
                <c:pt idx="0">
                  <c:v>100348059.25000001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14-4F27-BEA9-B0F67476D68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0"/>
        <c:axId val="1284351648"/>
        <c:axId val="12843638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'Graphs για Εκθ. ΔΣ ifrs17'!$G$24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3.8096346560364861E-3"/>
                        <c:y val="-2.3852722641927466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5-BF14-4F27-BEA9-B0F67476D68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endParaRPr lang="el-G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'Graphs για Εκθ. ΔΣ ifrs17'!$G$25</c15:sqref>
                        </c15:formulaRef>
                      </c:ext>
                    </c:extLst>
                    <c:numCache>
                      <c:formatCode>#,##0\ "€"</c:formatCode>
                      <c:ptCount val="1"/>
                      <c:pt idx="0">
                        <c:v>82544802.609999985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BF14-4F27-BEA9-B0F67476D685}"/>
                  </c:ext>
                </c:extLst>
              </c15:ser>
            </c15:filteredBarSeries>
          </c:ext>
        </c:extLst>
      </c:barChart>
      <c:catAx>
        <c:axId val="1284351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4363888"/>
        <c:crosses val="autoZero"/>
        <c:auto val="1"/>
        <c:lblAlgn val="ctr"/>
        <c:lblOffset val="100"/>
        <c:noMultiLvlLbl val="0"/>
      </c:catAx>
      <c:valAx>
        <c:axId val="12843638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128435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353936507936507"/>
          <c:y val="0.88187694444444442"/>
          <c:w val="0.17000063492063491"/>
          <c:h val="6.8734166666666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54C6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l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7098867087533"/>
          <c:y val="0.22736988918442616"/>
          <c:w val="0.86789557797412875"/>
          <c:h val="0.691590367954758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54C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09-4C9C-974F-FBD10E98AE2C}"/>
              </c:ext>
            </c:extLst>
          </c:dPt>
          <c:dPt>
            <c:idx val="1"/>
            <c:invertIfNegative val="0"/>
            <c:bubble3D val="0"/>
            <c:spPr>
              <a:solidFill>
                <a:srgbClr val="254C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C09-4C9C-974F-FBD10E98AE2C}"/>
              </c:ext>
            </c:extLst>
          </c:dPt>
          <c:dPt>
            <c:idx val="2"/>
            <c:invertIfNegative val="0"/>
            <c:bubble3D val="0"/>
            <c:spPr>
              <a:solidFill>
                <a:srgbClr val="254C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09-4C9C-974F-FBD10E98AE2C}"/>
              </c:ext>
            </c:extLst>
          </c:dPt>
          <c:dPt>
            <c:idx val="3"/>
            <c:invertIfNegative val="0"/>
            <c:bubble3D val="0"/>
            <c:spPr>
              <a:solidFill>
                <a:srgbClr val="5480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C09-4C9C-974F-FBD10E98AE2C}"/>
              </c:ext>
            </c:extLst>
          </c:dPt>
          <c:dPt>
            <c:idx val="4"/>
            <c:invertIfNegative val="0"/>
            <c:bubble3D val="0"/>
            <c:spPr>
              <a:solidFill>
                <a:srgbClr val="5480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09-4C9C-974F-FBD10E98AE2C}"/>
              </c:ext>
            </c:extLst>
          </c:dPt>
          <c:dPt>
            <c:idx val="5"/>
            <c:invertIfNegative val="0"/>
            <c:bubble3D val="0"/>
            <c:spPr>
              <a:solidFill>
                <a:srgbClr val="5480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C09-4C9C-974F-FBD10E98AE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254C6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Φύλλο3!$A$2:$A$7</c:f>
              <c:strCache>
                <c:ptCount val="6"/>
                <c:pt idx="0">
                  <c:v>06/2023</c:v>
                </c:pt>
                <c:pt idx="1">
                  <c:v>09/2023</c:v>
                </c:pt>
                <c:pt idx="2">
                  <c:v>12/2023</c:v>
                </c:pt>
                <c:pt idx="3">
                  <c:v>06/2024</c:v>
                </c:pt>
                <c:pt idx="4">
                  <c:v>09/2024</c:v>
                </c:pt>
                <c:pt idx="5">
                  <c:v>12/2024</c:v>
                </c:pt>
              </c:strCache>
            </c:strRef>
          </c:cat>
          <c:val>
            <c:numRef>
              <c:f>Φύλλο3!$B$2:$B$7</c:f>
              <c:numCache>
                <c:formatCode>#,##0</c:formatCode>
                <c:ptCount val="6"/>
                <c:pt idx="0">
                  <c:v>969584</c:v>
                </c:pt>
                <c:pt idx="1">
                  <c:v>1086037</c:v>
                </c:pt>
                <c:pt idx="2">
                  <c:v>1159332</c:v>
                </c:pt>
                <c:pt idx="3">
                  <c:v>1197327</c:v>
                </c:pt>
                <c:pt idx="4">
                  <c:v>1201060</c:v>
                </c:pt>
                <c:pt idx="5">
                  <c:v>1246656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09-4C9C-974F-FBD10E98A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310553743"/>
        <c:axId val="310539823"/>
      </c:barChart>
      <c:catAx>
        <c:axId val="310553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310539823"/>
        <c:crosses val="autoZero"/>
        <c:auto val="1"/>
        <c:lblAlgn val="ctr"/>
        <c:lblOffset val="100"/>
        <c:noMultiLvlLbl val="0"/>
      </c:catAx>
      <c:valAx>
        <c:axId val="310539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310553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254C6D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41013537129909"/>
          <c:y val="0.11230254719172619"/>
          <c:w val="0.91364558538974072"/>
          <c:h val="0.74294270333599299"/>
        </c:manualLayout>
      </c:layout>
      <c:barChart>
        <c:barDir val="col"/>
        <c:grouping val="clustered"/>
        <c:varyColors val="0"/>
        <c:ser>
          <c:idx val="4"/>
          <c:order val="4"/>
          <c:tx>
            <c:strRef>
              <c:f>'Graphs για Εκθ. ΔΣ ifrs17'!$H$1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254C6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509952798552261E-3"/>
                  <c:y val="-3.450562079177287E-2"/>
                </c:manualLayout>
              </c:layout>
              <c:tx>
                <c:rich>
                  <a:bodyPr/>
                  <a:lstStyle/>
                  <a:p>
                    <a:fld id="{8FEA9D0C-F030-430B-8208-7AD0D2A071B1}" type="VALUE">
                      <a:rPr lang="en-US" sz="1100"/>
                      <a:pPr/>
                      <a:t>[VALUE]</a:t>
                    </a:fld>
                    <a:endParaRPr lang="el-G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1FE-4066-B6EF-F7389419AD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254C6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'Graphs για Εκθ. ΔΣ ifrs17'!$H$2</c:f>
              <c:numCache>
                <c:formatCode>#,##0\ "€"</c:formatCode>
                <c:ptCount val="1"/>
                <c:pt idx="0">
                  <c:v>88557205.210000008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FE-4066-B6EF-F7389419AD40}"/>
            </c:ext>
          </c:extLst>
        </c:ser>
        <c:ser>
          <c:idx val="5"/>
          <c:order val="5"/>
          <c:tx>
            <c:strRef>
              <c:f>'Graphs για Εκθ. ΔΣ ifrs17'!$I$1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5480F7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5480F7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84C-4AE5-A58F-3A003298D3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5480F7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'Graphs για Εκθ. ΔΣ ifrs17'!$I$2</c:f>
              <c:numCache>
                <c:formatCode>#,##0\ "€"</c:formatCode>
                <c:ptCount val="1"/>
                <c:pt idx="0">
                  <c:v>98982000.460000053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FE-4066-B6EF-F7389419AD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18"/>
        <c:axId val="164497664"/>
        <c:axId val="1645281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'Graphs για Εκθ. ΔΣ ifrs17'!$D$1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rgbClr val="254C6D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endParaRPr lang="el-G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'Graphs για Εκθ. ΔΣ ifrs17'!$D$2</c15:sqref>
                        </c15:formulaRef>
                      </c:ext>
                    </c:extLst>
                    <c:numCache>
                      <c:formatCode>#,##0\ "€"</c:formatCode>
                      <c:ptCount val="1"/>
                      <c:pt idx="0">
                        <c:v>65268630.659999989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D1FE-4066-B6EF-F7389419AD40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'Graphs για Εκθ. ΔΣ ifrs17'!$E$1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3.3003300330033012E-3"/>
                        <c:y val="-4.631928419251541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D1FE-4066-B6EF-F7389419AD4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rgbClr val="254C6D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endParaRPr lang="el-G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'Graphs για Εκθ. ΔΣ ifrs17'!$E$2</c15:sqref>
                        </c15:formulaRef>
                      </c:ext>
                    </c:extLst>
                    <c:numCache>
                      <c:formatCode>#,##0\ "€"</c:formatCode>
                      <c:ptCount val="1"/>
                      <c:pt idx="0">
                        <c:v>66986397.760000005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1FE-4066-B6EF-F7389419AD40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'Graphs για Εκθ. ΔΣ ifrs17'!$F$1</c15:sqref>
                        </c15:formulaRef>
                      </c:ext>
                    </c:extLst>
                    <c:strCache>
                      <c:ptCount val="1"/>
                      <c:pt idx="0">
                        <c:v>2021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2.2111344992767012E-3"/>
                        <c:y val="-4.962780449198061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8-D1FE-4066-B6EF-F7389419AD4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rgbClr val="254C6D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endParaRPr lang="el-G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'Graphs για Εκθ. ΔΣ ifrs17'!$F$2</c15:sqref>
                        </c15:formulaRef>
                      </c:ext>
                    </c:extLst>
                    <c:numCache>
                      <c:formatCode>#,##0\ "€"</c:formatCode>
                      <c:ptCount val="1"/>
                      <c:pt idx="0">
                        <c:v>70936718.089999989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1FE-4066-B6EF-F7389419AD40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'Graphs για Εκθ. ΔΣ ifrs17'!$G$1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3.3386173262995602E-3"/>
                        <c:y val="-4.301076389304991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0-D1FE-4066-B6EF-F7389419AD4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rgbClr val="254C6D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endParaRPr lang="el-G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'Graphs για Εκθ. ΔΣ ifrs17'!$G$2</c15:sqref>
                        </c15:formulaRef>
                      </c:ext>
                    </c:extLst>
                    <c:numCache>
                      <c:formatCode>#,##0\ "€"</c:formatCode>
                      <c:ptCount val="1"/>
                      <c:pt idx="0">
                        <c:v>79456414.279999986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D1FE-4066-B6EF-F7389419AD40}"/>
                  </c:ext>
                </c:extLst>
              </c15:ser>
            </c15:filteredBarSeries>
          </c:ext>
        </c:extLst>
      </c:barChart>
      <c:catAx>
        <c:axId val="16449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164528128"/>
        <c:crossesAt val="0"/>
        <c:auto val="1"/>
        <c:lblAlgn val="ctr"/>
        <c:lblOffset val="100"/>
        <c:noMultiLvlLbl val="0"/>
      </c:catAx>
      <c:valAx>
        <c:axId val="164528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16449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893714488186985"/>
          <c:y val="0.90162710302530258"/>
          <c:w val="0.12192184553864063"/>
          <c:h val="7.2681949480360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54C6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l-GR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254C6D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76068989577275"/>
          <c:y val="0.11494238735378609"/>
          <c:w val="0.86072054420785959"/>
          <c:h val="0.635173803977155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'Graphs για Εκθ. ΔΣ ifrs17'!$H$27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254C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254C6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('Graphs για Εκθ. ΔΣ ifrs17'!$B$28,'Graphs για Εκθ. ΔΣ ifrs17'!$B$30,'Graphs για Εκθ. ΔΣ ifrs17'!$B$33)</c:f>
              <c:strCache>
                <c:ptCount val="3"/>
                <c:pt idx="0">
                  <c:v>Ασφαλιστικές Αποζημιώσεις</c:v>
                </c:pt>
                <c:pt idx="1">
                  <c:v>Μεταβολές ασφαλιστικών προβλέψεων</c:v>
                </c:pt>
                <c:pt idx="2">
                  <c:v>Καθαρές Αποζημιώσεις Ασφαλισμένων</c:v>
                </c:pt>
              </c:strCache>
              <c:extLst/>
            </c:strRef>
          </c:cat>
          <c:val>
            <c:numRef>
              <c:f>('Graphs για Εκθ. ΔΣ ifrs17'!$H$28,'Graphs για Εκθ. ΔΣ ifrs17'!$H$30,'Graphs για Εκθ. ΔΣ ifrs17'!$H$33)</c:f>
              <c:numCache>
                <c:formatCode>#,##0\ "€"</c:formatCode>
                <c:ptCount val="3"/>
                <c:pt idx="0">
                  <c:v>55874111</c:v>
                </c:pt>
                <c:pt idx="1">
                  <c:v>7022608</c:v>
                </c:pt>
                <c:pt idx="2">
                  <c:v>62896719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B76-426B-AEE6-51D4E06FA354}"/>
            </c:ext>
          </c:extLst>
        </c:ser>
        <c:ser>
          <c:idx val="2"/>
          <c:order val="2"/>
          <c:tx>
            <c:strRef>
              <c:f>'Graphs για Εκθ. ΔΣ ifrs17'!$I$27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5480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5480F7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('Graphs για Εκθ. ΔΣ ifrs17'!$B$28,'Graphs για Εκθ. ΔΣ ifrs17'!$B$30,'Graphs για Εκθ. ΔΣ ifrs17'!$B$33)</c:f>
              <c:strCache>
                <c:ptCount val="3"/>
                <c:pt idx="0">
                  <c:v>Ασφαλιστικές Αποζημιώσεις</c:v>
                </c:pt>
                <c:pt idx="1">
                  <c:v>Μεταβολές ασφαλιστικών προβλέψεων</c:v>
                </c:pt>
                <c:pt idx="2">
                  <c:v>Καθαρές Αποζημιώσεις Ασφαλισμένων</c:v>
                </c:pt>
              </c:strCache>
              <c:extLst/>
            </c:strRef>
          </c:cat>
          <c:val>
            <c:numRef>
              <c:f>('Graphs για Εκθ. ΔΣ ifrs17'!$I$28,'Graphs για Εκθ. ΔΣ ifrs17'!$I$30,'Graphs για Εκθ. ΔΣ ifrs17'!$I$33)</c:f>
              <c:numCache>
                <c:formatCode>#,##0\ "€"</c:formatCode>
                <c:ptCount val="3"/>
                <c:pt idx="0">
                  <c:v>64348981</c:v>
                </c:pt>
                <c:pt idx="1">
                  <c:v>5368149</c:v>
                </c:pt>
                <c:pt idx="2">
                  <c:v>69717130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B76-426B-AEE6-51D4E06FA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axId val="1318377152"/>
        <c:axId val="131837859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'Graphs για Εκθ. ΔΣ ifrs17'!$G$27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('Graphs για Εκθ. ΔΣ ifrs17'!$B$28,'Graphs για Εκθ. ΔΣ ifrs17'!$B$30,'Graphs για Εκθ. ΔΣ ifrs17'!$B$33)</c15:sqref>
                        </c15:formulaRef>
                      </c:ext>
                    </c:extLst>
                    <c:strCache>
                      <c:ptCount val="3"/>
                      <c:pt idx="0">
                        <c:v>Ασφαλιστικές Αποζημιώσεις</c:v>
                      </c:pt>
                      <c:pt idx="1">
                        <c:v>Μεταβολές ασφαλιστικών προβλέψεων</c:v>
                      </c:pt>
                      <c:pt idx="2">
                        <c:v>Καθαρές Αποζημιώσεις Ασφαλισμένων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('Graphs για Εκθ. ΔΣ ifrs17'!$G$28,'Graphs για Εκθ. ΔΣ ifrs17'!$G$30,'Graphs για Εκθ. ΔΣ ifrs17'!$G$33)</c15:sqref>
                        </c15:formulaRef>
                      </c:ext>
                    </c:extLst>
                    <c:numCache>
                      <c:formatCode>#,##0\ "€"</c:formatCode>
                      <c:ptCount val="3"/>
                      <c:pt idx="0">
                        <c:v>50536875.258388087</c:v>
                      </c:pt>
                      <c:pt idx="1">
                        <c:v>-853637.85992837185</c:v>
                      </c:pt>
                      <c:pt idx="2">
                        <c:v>49683237.398459718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AB76-426B-AEE6-51D4E06FA354}"/>
                  </c:ext>
                </c:extLst>
              </c15:ser>
            </c15:filteredBarSeries>
          </c:ext>
        </c:extLst>
      </c:barChart>
      <c:catAx>
        <c:axId val="131837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1318378592"/>
        <c:crosses val="autoZero"/>
        <c:auto val="1"/>
        <c:lblAlgn val="ctr"/>
        <c:lblOffset val="100"/>
        <c:noMultiLvlLbl val="0"/>
      </c:catAx>
      <c:valAx>
        <c:axId val="131837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1318377152"/>
        <c:crosses val="autoZero"/>
        <c:crossBetween val="between"/>
        <c:majorUnit val="100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418269878281572"/>
          <c:y val="0.87839367054454254"/>
          <c:w val="0.1208209215949325"/>
          <c:h val="8.04776053472340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54C6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254C6D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30192714207357"/>
          <c:y val="8.5764089316186745E-2"/>
          <c:w val="0.65999950696717014"/>
          <c:h val="0.788208408641426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'Graphs για Εκθ. ΔΣ ifrs17'!$B$157</c:f>
              <c:strCache>
                <c:ptCount val="1"/>
                <c:pt idx="0">
                  <c:v>Ασφαλιστικά Έσοδα</c:v>
                </c:pt>
              </c:strCache>
            </c:strRef>
          </c:tx>
          <c:spPr>
            <a:solidFill>
              <a:srgbClr val="254C6D"/>
            </a:solidFill>
            <a:ln>
              <a:noFill/>
            </a:ln>
            <a:effectLst/>
          </c:spPr>
          <c:invertIfNegative val="0"/>
          <c:cat>
            <c:numRef>
              <c:f>'Graphs για Εκθ. ΔΣ ifrs17'!$C$156:$D$156</c:f>
              <c:numCache>
                <c:formatCode>m/d/yyyy</c:formatCode>
                <c:ptCount val="2"/>
                <c:pt idx="0">
                  <c:v>45291</c:v>
                </c:pt>
                <c:pt idx="1">
                  <c:v>45657</c:v>
                </c:pt>
              </c:numCache>
            </c:numRef>
          </c:cat>
          <c:val>
            <c:numRef>
              <c:f>'Graphs για Εκθ. ΔΣ ifrs17'!$C$157:$D$157</c:f>
              <c:numCache>
                <c:formatCode>#,##0</c:formatCode>
                <c:ptCount val="2"/>
                <c:pt idx="0">
                  <c:v>88557205.210000008</c:v>
                </c:pt>
                <c:pt idx="1">
                  <c:v>98982000.460000053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00D-439E-842E-4BA138E888FA}"/>
            </c:ext>
          </c:extLst>
        </c:ser>
        <c:ser>
          <c:idx val="1"/>
          <c:order val="1"/>
          <c:tx>
            <c:strRef>
              <c:f>'Graphs για Εκθ. ΔΣ ifrs17'!$B$158</c:f>
              <c:strCache>
                <c:ptCount val="1"/>
                <c:pt idx="0">
                  <c:v>Ασφαλιστικά Έξοδα</c:v>
                </c:pt>
              </c:strCache>
            </c:strRef>
          </c:tx>
          <c:spPr>
            <a:solidFill>
              <a:srgbClr val="5480F7"/>
            </a:solidFill>
            <a:ln>
              <a:noFill/>
            </a:ln>
            <a:effectLst/>
          </c:spPr>
          <c:invertIfNegative val="0"/>
          <c:cat>
            <c:numRef>
              <c:f>'Graphs για Εκθ. ΔΣ ifrs17'!$C$156:$D$156</c:f>
              <c:numCache>
                <c:formatCode>m/d/yyyy</c:formatCode>
                <c:ptCount val="2"/>
                <c:pt idx="0">
                  <c:v>45291</c:v>
                </c:pt>
                <c:pt idx="1">
                  <c:v>45657</c:v>
                </c:pt>
              </c:numCache>
            </c:numRef>
          </c:cat>
          <c:val>
            <c:numRef>
              <c:f>'Graphs για Εκθ. ΔΣ ifrs17'!$C$158:$D$158</c:f>
              <c:numCache>
                <c:formatCode>#,##0</c:formatCode>
                <c:ptCount val="2"/>
                <c:pt idx="0">
                  <c:v>-85913279.704286084</c:v>
                </c:pt>
                <c:pt idx="1">
                  <c:v>-95293612.047964156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00D-439E-842E-4BA138E888FA}"/>
            </c:ext>
          </c:extLst>
        </c:ser>
        <c:ser>
          <c:idx val="2"/>
          <c:order val="2"/>
          <c:tx>
            <c:strRef>
              <c:f>'Graphs για Εκθ. ΔΣ ifrs17'!$B$159</c:f>
              <c:strCache>
                <c:ptCount val="1"/>
                <c:pt idx="0">
                  <c:v>Καθαρά Έσοδα (Έξοδα) από Αντασφαλιστικά Συμβόλαια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'Graphs για Εκθ. ΔΣ ifrs17'!$C$156:$D$156</c:f>
              <c:numCache>
                <c:formatCode>m/d/yyyy</c:formatCode>
                <c:ptCount val="2"/>
                <c:pt idx="0">
                  <c:v>45291</c:v>
                </c:pt>
                <c:pt idx="1">
                  <c:v>45657</c:v>
                </c:pt>
              </c:numCache>
            </c:numRef>
          </c:cat>
          <c:val>
            <c:numRef>
              <c:f>'Graphs για Εκθ. ΔΣ ifrs17'!$C$159:$D$159</c:f>
              <c:numCache>
                <c:formatCode>#,##0</c:formatCode>
                <c:ptCount val="2"/>
                <c:pt idx="0">
                  <c:v>-6161674.8304206971</c:v>
                </c:pt>
                <c:pt idx="1">
                  <c:v>-6178395.3954772837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200D-439E-842E-4BA138E888FA}"/>
            </c:ext>
          </c:extLst>
        </c:ser>
        <c:ser>
          <c:idx val="3"/>
          <c:order val="3"/>
          <c:tx>
            <c:strRef>
              <c:f>'Graphs για Εκθ. ΔΣ ifrs17'!$B$160</c:f>
              <c:strCache>
                <c:ptCount val="1"/>
                <c:pt idx="0">
                  <c:v>Ασφαλιστικό Αποτέλεσμα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'Graphs για Εκθ. ΔΣ ifrs17'!$C$156:$D$156</c:f>
              <c:numCache>
                <c:formatCode>m/d/yyyy</c:formatCode>
                <c:ptCount val="2"/>
                <c:pt idx="0">
                  <c:v>45291</c:v>
                </c:pt>
                <c:pt idx="1">
                  <c:v>45657</c:v>
                </c:pt>
              </c:numCache>
            </c:numRef>
          </c:cat>
          <c:val>
            <c:numRef>
              <c:f>'Graphs για Εκθ. ΔΣ ifrs17'!$C$160:$D$160</c:f>
              <c:numCache>
                <c:formatCode>#,##0</c:formatCode>
                <c:ptCount val="2"/>
                <c:pt idx="0">
                  <c:v>-3517749.3247067723</c:v>
                </c:pt>
                <c:pt idx="1">
                  <c:v>-2490006.9834413864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200D-439E-842E-4BA138E88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8567312"/>
        <c:axId val="118565152"/>
      </c:barChart>
      <c:dateAx>
        <c:axId val="11856731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118565152"/>
        <c:crosses val="autoZero"/>
        <c:auto val="1"/>
        <c:lblOffset val="100"/>
        <c:baseTimeUnit val="years"/>
      </c:dateAx>
      <c:valAx>
        <c:axId val="11856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11856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7712833028269268"/>
          <c:y val="0.17025148960196321"/>
          <c:w val="0.21661015277854812"/>
          <c:h val="0.632376644555264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rgbClr val="254C6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254C6D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l-GR" sz="1400" b="1" dirty="0"/>
              <a:t>Εξέλιξη Ιδίων Κεφαλαίων</a:t>
            </a:r>
            <a:endParaRPr lang="it-IT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rgbClr val="254C6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5480F7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5480F7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3594093409911258E-3"/>
                  <c:y val="4.2796223117276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80-4682-BFEB-18AD264B0983}"/>
                </c:ext>
              </c:extLst>
            </c:dLbl>
            <c:dLbl>
              <c:idx val="1"/>
              <c:layout>
                <c:manualLayout>
                  <c:x val="-4.6009380600223722E-3"/>
                  <c:y val="4.0781362003626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5E-4448-96BB-C5DE5A5AEAE4}"/>
                </c:ext>
              </c:extLst>
            </c:dLbl>
            <c:dLbl>
              <c:idx val="2"/>
              <c:layout>
                <c:manualLayout>
                  <c:x val="-4.6009380600223722E-3"/>
                  <c:y val="2.823325061789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5E-4448-96BB-C5DE5A5AEAE4}"/>
                </c:ext>
              </c:extLst>
            </c:dLbl>
            <c:dLbl>
              <c:idx val="3"/>
              <c:layout>
                <c:manualLayout>
                  <c:x val="-1.5336460200074387E-3"/>
                  <c:y val="2.509622277146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5E-4448-96BB-C5DE5A5AEAE4}"/>
                </c:ext>
              </c:extLst>
            </c:dLbl>
            <c:dLbl>
              <c:idx val="4"/>
              <c:layout>
                <c:manualLayout>
                  <c:x val="-1.6358931133255726E-2"/>
                  <c:y val="5.3756059774460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80-4682-BFEB-18AD264B0983}"/>
                </c:ext>
              </c:extLst>
            </c:dLbl>
            <c:dLbl>
              <c:idx val="5"/>
              <c:layout>
                <c:manualLayout>
                  <c:x val="-4.6009380600223167E-3"/>
                  <c:y val="3.7644334157194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5E-4448-96BB-C5DE5A5AEAE4}"/>
                </c:ext>
              </c:extLst>
            </c:dLbl>
            <c:dLbl>
              <c:idx val="6"/>
              <c:layout>
                <c:manualLayout>
                  <c:x val="-9.2018761200446334E-3"/>
                  <c:y val="2.1959194925029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5E-4448-96BB-C5DE5A5AEAE4}"/>
                </c:ext>
              </c:extLst>
            </c:dLbl>
            <c:dLbl>
              <c:idx val="7"/>
              <c:layout>
                <c:manualLayout>
                  <c:x val="-1.7089164005931707E-2"/>
                  <c:y val="-4.6628831311391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rgbClr val="5480F7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80-4682-BFEB-18AD264B09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254C6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Sheet3!$E$19:$L$19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Sheet3!$E$20:$L$20</c:f>
              <c:numCache>
                <c:formatCode>#,##0</c:formatCode>
                <c:ptCount val="8"/>
                <c:pt idx="0">
                  <c:v>69741813</c:v>
                </c:pt>
                <c:pt idx="1">
                  <c:v>75536821</c:v>
                </c:pt>
                <c:pt idx="2">
                  <c:v>94121018</c:v>
                </c:pt>
                <c:pt idx="3">
                  <c:v>109707509</c:v>
                </c:pt>
                <c:pt idx="4">
                  <c:v>122649061</c:v>
                </c:pt>
                <c:pt idx="5">
                  <c:v>119500957</c:v>
                </c:pt>
                <c:pt idx="6">
                  <c:v>130987737</c:v>
                </c:pt>
                <c:pt idx="7">
                  <c:v>139745392.08136052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80-4682-BFEB-18AD264B0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782986832"/>
        <c:axId val="782987552"/>
      </c:lineChart>
      <c:catAx>
        <c:axId val="78298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782987552"/>
        <c:crosses val="autoZero"/>
        <c:auto val="1"/>
        <c:lblAlgn val="ctr"/>
        <c:lblOffset val="100"/>
        <c:noMultiLvlLbl val="0"/>
      </c:catAx>
      <c:valAx>
        <c:axId val="782987552"/>
        <c:scaling>
          <c:orientation val="minMax"/>
          <c:min val="6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78298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254C6D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l-GR" sz="1400" b="1" i="0" u="none" strike="noStrike" kern="1200" spc="0" baseline="0" dirty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Εξέλιξη Ενεργητικού</a:t>
            </a:r>
            <a:endParaRPr lang="it-IT" sz="1400" b="1" i="0" u="none" strike="noStrike" kern="1200" spc="0" baseline="0" dirty="0">
              <a:solidFill>
                <a:srgbClr val="254C6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rgbClr val="254C6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1452487321835172"/>
          <c:y val="0.12682063492063494"/>
          <c:w val="0.86587853874821985"/>
          <c:h val="0.7878320105820105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5480F7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5480F7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1.494386276390002E-2"/>
                  <c:y val="2.191203901320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B7-4691-AA80-167B9E44A676}"/>
                </c:ext>
              </c:extLst>
            </c:dLbl>
            <c:dLbl>
              <c:idx val="1"/>
              <c:layout>
                <c:manualLayout>
                  <c:x val="-5.136969678665693E-3"/>
                  <c:y val="2.4753584884330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69-45D2-875D-AB8292DBE322}"/>
                </c:ext>
              </c:extLst>
            </c:dLbl>
            <c:dLbl>
              <c:idx val="2"/>
              <c:layout>
                <c:manualLayout>
                  <c:x val="-6.8492929048876534E-3"/>
                  <c:y val="2.165938677378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69-45D2-875D-AB8292DBE322}"/>
                </c:ext>
              </c:extLst>
            </c:dLbl>
            <c:dLbl>
              <c:idx val="3"/>
              <c:layout>
                <c:manualLayout>
                  <c:x val="-1.0273939357331448E-2"/>
                  <c:y val="2.7847782994871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69-45D2-875D-AB8292DBE322}"/>
                </c:ext>
              </c:extLst>
            </c:dLbl>
            <c:dLbl>
              <c:idx val="4"/>
              <c:layout>
                <c:manualLayout>
                  <c:x val="-1.0273939357331386E-2"/>
                  <c:y val="3.0941981105413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C6-49B9-83CC-0DE464971CAF}"/>
                </c:ext>
              </c:extLst>
            </c:dLbl>
            <c:dLbl>
              <c:idx val="5"/>
              <c:layout>
                <c:manualLayout>
                  <c:x val="-3.4246464524439208E-3"/>
                  <c:y val="2.4753584884330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C6-49B9-83CC-0DE464971CAF}"/>
                </c:ext>
              </c:extLst>
            </c:dLbl>
            <c:dLbl>
              <c:idx val="6"/>
              <c:layout>
                <c:manualLayout>
                  <c:x val="-3.4246464524439208E-3"/>
                  <c:y val="1.8565188663247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C6-49B9-83CC-0DE464971CAF}"/>
                </c:ext>
              </c:extLst>
            </c:dLbl>
            <c:dLbl>
              <c:idx val="7"/>
              <c:layout>
                <c:manualLayout>
                  <c:x val="-1.6901503697656896E-2"/>
                  <c:y val="-5.10002645502645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rgbClr val="5480F7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B7-4691-AA80-167B9E44A6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254C6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Sheet3!$E$40:$L$40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Sheet3!$E$41:$L$41</c:f>
              <c:numCache>
                <c:formatCode>#,##0</c:formatCode>
                <c:ptCount val="8"/>
                <c:pt idx="0">
                  <c:v>186127443</c:v>
                </c:pt>
                <c:pt idx="1">
                  <c:v>194660857</c:v>
                </c:pt>
                <c:pt idx="2">
                  <c:v>228635678</c:v>
                </c:pt>
                <c:pt idx="3">
                  <c:v>249470733</c:v>
                </c:pt>
                <c:pt idx="4">
                  <c:v>266230870</c:v>
                </c:pt>
                <c:pt idx="5">
                  <c:v>271543043.21156263</c:v>
                </c:pt>
                <c:pt idx="6">
                  <c:v>306222302</c:v>
                </c:pt>
                <c:pt idx="7">
                  <c:v>340255713.21369928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9B7-4691-AA80-167B9E44A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4287288"/>
        <c:axId val="994290528"/>
      </c:lineChart>
      <c:catAx>
        <c:axId val="994287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994290528"/>
        <c:crosses val="autoZero"/>
        <c:auto val="1"/>
        <c:lblAlgn val="ctr"/>
        <c:lblOffset val="100"/>
        <c:noMultiLvlLbl val="0"/>
      </c:catAx>
      <c:valAx>
        <c:axId val="994290528"/>
        <c:scaling>
          <c:orientation val="minMax"/>
          <c:min val="17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994287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254C6D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l-GR" sz="1100" b="1"/>
              <a:t>Επενδυτικό Αποτέλεσμα 2019 - 2024</a:t>
            </a:r>
          </a:p>
        </c:rich>
      </c:tx>
      <c:layout>
        <c:manualLayout>
          <c:xMode val="edge"/>
          <c:yMode val="edge"/>
          <c:x val="0.3143637193464990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rgbClr val="254C6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6.7073310708844383E-2"/>
          <c:y val="0.15807488404066211"/>
          <c:w val="0.90422952737702345"/>
          <c:h val="0.73005646942006441"/>
        </c:manualLayout>
      </c:layout>
      <c:lineChart>
        <c:grouping val="standard"/>
        <c:varyColors val="0"/>
        <c:ser>
          <c:idx val="3"/>
          <c:order val="0"/>
          <c:spPr>
            <a:ln w="28575" cap="rnd">
              <a:solidFill>
                <a:srgbClr val="5480F7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5480F7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0845201384030404E-2"/>
                  <c:y val="-6.0626944228419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C5-418F-A6BE-78089442A571}"/>
                </c:ext>
              </c:extLst>
            </c:dLbl>
            <c:dLbl>
              <c:idx val="1"/>
              <c:layout>
                <c:manualLayout>
                  <c:x val="-3.6544988494771849E-2"/>
                  <c:y val="9.9207726919231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C5-418F-A6BE-78089442A571}"/>
                </c:ext>
              </c:extLst>
            </c:dLbl>
            <c:dLbl>
              <c:idx val="2"/>
              <c:layout>
                <c:manualLayout>
                  <c:x val="-6.196758918678711E-2"/>
                  <c:y val="-0.115742348072436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C5-418F-A6BE-78089442A571}"/>
                </c:ext>
              </c:extLst>
            </c:dLbl>
            <c:dLbl>
              <c:idx val="3"/>
              <c:layout>
                <c:manualLayout>
                  <c:x val="-7.1501064446292756E-2"/>
                  <c:y val="4.960386345961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C5-418F-A6BE-78089442A571}"/>
                </c:ext>
              </c:extLst>
            </c:dLbl>
            <c:dLbl>
              <c:idx val="4"/>
              <c:layout>
                <c:manualLayout>
                  <c:x val="-2.0655863062262352E-2"/>
                  <c:y val="-0.12125388845683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C5-418F-A6BE-78089442A571}"/>
                </c:ext>
              </c:extLst>
            </c:dLbl>
            <c:dLbl>
              <c:idx val="5"/>
              <c:layout>
                <c:manualLayout>
                  <c:x val="0"/>
                  <c:y val="-9.36961865348294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rgbClr val="5480F7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D5-471C-A4AE-99A1255750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254C6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'Graphs για Εκθ. ΔΣ ifrs17'!$D$63:$I$63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'Graphs για Εκθ. ΔΣ ifrs17'!$D$68:$I$68</c:f>
              <c:numCache>
                <c:formatCode>#,##0\ "€"</c:formatCode>
                <c:ptCount val="6"/>
                <c:pt idx="0">
                  <c:v>19542502.57</c:v>
                </c:pt>
                <c:pt idx="1">
                  <c:v>4149159.3900000025</c:v>
                </c:pt>
                <c:pt idx="2">
                  <c:v>8289185.9800000004</c:v>
                </c:pt>
                <c:pt idx="3">
                  <c:v>-12301194.360000001</c:v>
                </c:pt>
                <c:pt idx="4">
                  <c:v>24181835.250000004</c:v>
                </c:pt>
                <c:pt idx="5">
                  <c:v>20300353.43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321-48E7-B474-D2F07AE0E8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5072896"/>
        <c:axId val="165074432"/>
      </c:lineChart>
      <c:catAx>
        <c:axId val="16507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165074432"/>
        <c:crosses val="autoZero"/>
        <c:auto val="1"/>
        <c:lblAlgn val="ctr"/>
        <c:lblOffset val="100"/>
        <c:noMultiLvlLbl val="0"/>
      </c:catAx>
      <c:valAx>
        <c:axId val="16507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_€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16507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254C6D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spc="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l-GR" b="1" dirty="0"/>
              <a:t>Διάρθρωση</a:t>
            </a:r>
            <a:endParaRPr lang="en-US" b="1" dirty="0"/>
          </a:p>
          <a:p>
            <a:pPr>
              <a:defRPr b="1"/>
            </a:pPr>
            <a:r>
              <a:rPr lang="el-GR" b="1" dirty="0"/>
              <a:t>Επενδύσεων</a:t>
            </a:r>
            <a:endParaRPr lang="it-IT" b="1" dirty="0"/>
          </a:p>
        </c:rich>
      </c:tx>
      <c:layout>
        <c:manualLayout>
          <c:xMode val="edge"/>
          <c:yMode val="edge"/>
          <c:x val="0.31475961735245794"/>
          <c:y val="4.6494532008520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spc="0" baseline="0">
              <a:solidFill>
                <a:srgbClr val="254C6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498887550506084"/>
          <c:y val="0.51977195770518259"/>
          <c:w val="0.42285966933906566"/>
          <c:h val="0.3636593156315964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D7-45B2-8615-37FE210A063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D7-45B2-8615-37FE210A063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D7-45B2-8615-37FE210A063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D7-45B2-8615-37FE210A063E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CD7-45B2-8615-37FE210A063E}"/>
              </c:ext>
            </c:extLst>
          </c:dPt>
          <c:dLbls>
            <c:dLbl>
              <c:idx val="0"/>
              <c:layout>
                <c:manualLayout>
                  <c:x val="0.14560720643442718"/>
                  <c:y val="-0.1912456586949276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baseline="0">
                        <a:solidFill>
                          <a:srgbClr val="254C6D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3FF75006-87DE-47D1-976F-44A9B9EFB0B4}" type="CATEGORYNAME">
                      <a:rPr lang="el-GR" sz="800" b="0">
                        <a:solidFill>
                          <a:srgbClr val="254C6D"/>
                        </a:solidFill>
                      </a:rPr>
                      <a:pPr>
                        <a:defRPr sz="800"/>
                      </a:pPr>
                      <a:t>[CATEGORY NAME]</a:t>
                    </a:fld>
                    <a:r>
                      <a:rPr lang="el-GR" sz="800" b="0" baseline="0" dirty="0">
                        <a:solidFill>
                          <a:srgbClr val="254C6D"/>
                        </a:solidFill>
                      </a:rPr>
                      <a:t>
</a:t>
                    </a:r>
                    <a:fld id="{99544551-00A7-46A3-919D-84D86A21684A}" type="PERCENTAGE">
                      <a:rPr lang="el-GR" sz="800" b="1" baseline="0">
                        <a:solidFill>
                          <a:srgbClr val="254C6D"/>
                        </a:solidFill>
                      </a:rPr>
                      <a:pPr>
                        <a:defRPr sz="800"/>
                      </a:pPr>
                      <a:t>[PERCENTAGE]</a:t>
                    </a:fld>
                    <a:endParaRPr lang="el-GR" sz="800" b="0" baseline="0" dirty="0">
                      <a:solidFill>
                        <a:srgbClr val="254C6D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rgbClr val="254C6D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986745658751095"/>
                      <c:h val="0.189021871965916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CD7-45B2-8615-37FE210A063E}"/>
                </c:ext>
              </c:extLst>
            </c:dLbl>
            <c:dLbl>
              <c:idx val="1"/>
              <c:layout>
                <c:manualLayout>
                  <c:x val="0.21738540678942636"/>
                  <c:y val="-6.318621602430647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baseline="0">
                        <a:solidFill>
                          <a:srgbClr val="254C6D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E5E880D5-FF7C-4C76-86CC-4C0689399CA2}" type="CATEGORYNAME">
                      <a:rPr lang="el-GR" sz="800" b="0">
                        <a:solidFill>
                          <a:srgbClr val="254C6D"/>
                        </a:solidFill>
                      </a:rPr>
                      <a:pPr>
                        <a:defRPr sz="800"/>
                      </a:pPr>
                      <a:t>[CATEGORY NAME]</a:t>
                    </a:fld>
                    <a:r>
                      <a:rPr lang="el-GR" sz="800" b="0" baseline="0" dirty="0">
                        <a:solidFill>
                          <a:srgbClr val="254C6D"/>
                        </a:solidFill>
                      </a:rPr>
                      <a:t>
</a:t>
                    </a:r>
                    <a:fld id="{1B4410C2-7F2F-4A8A-8DA5-98B8CBC60D2D}" type="PERCENTAGE">
                      <a:rPr lang="el-GR" sz="800" b="1" baseline="0">
                        <a:solidFill>
                          <a:srgbClr val="254C6D"/>
                        </a:solidFill>
                      </a:rPr>
                      <a:pPr>
                        <a:defRPr sz="800"/>
                      </a:pPr>
                      <a:t>[PERCENTAGE]</a:t>
                    </a:fld>
                    <a:endParaRPr lang="el-GR" sz="800" b="0" baseline="0" dirty="0">
                      <a:solidFill>
                        <a:srgbClr val="254C6D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rgbClr val="254C6D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CD7-45B2-8615-37FE210A063E}"/>
                </c:ext>
              </c:extLst>
            </c:dLbl>
            <c:dLbl>
              <c:idx val="2"/>
              <c:layout>
                <c:manualLayout>
                  <c:x val="0.20105295318064068"/>
                  <c:y val="6.9014070900334044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baseline="0">
                        <a:solidFill>
                          <a:srgbClr val="254C6D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A8374F31-14FD-4960-ADD5-5C6ED7D0BEA0}" type="CATEGORYNAME">
                      <a:rPr lang="el-GR" sz="800" b="0">
                        <a:solidFill>
                          <a:srgbClr val="254C6D"/>
                        </a:solidFill>
                      </a:rPr>
                      <a:pPr>
                        <a:defRPr sz="800"/>
                      </a:pPr>
                      <a:t>[CATEGORY NAME]</a:t>
                    </a:fld>
                    <a:r>
                      <a:rPr lang="el-GR" sz="800" b="0" baseline="0" dirty="0">
                        <a:solidFill>
                          <a:srgbClr val="254C6D"/>
                        </a:solidFill>
                      </a:rPr>
                      <a:t>
</a:t>
                    </a:r>
                    <a:fld id="{5AA43C12-804B-46DF-8701-E550ECDEB3C8}" type="PERCENTAGE">
                      <a:rPr lang="el-GR" sz="800" b="1" baseline="0">
                        <a:solidFill>
                          <a:srgbClr val="254C6D"/>
                        </a:solidFill>
                      </a:rPr>
                      <a:pPr>
                        <a:defRPr sz="800"/>
                      </a:pPr>
                      <a:t>[PERCENTAGE]</a:t>
                    </a:fld>
                    <a:endParaRPr lang="el-GR" sz="800" b="0" baseline="0" dirty="0">
                      <a:solidFill>
                        <a:srgbClr val="254C6D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rgbClr val="254C6D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CD7-45B2-8615-37FE210A063E}"/>
                </c:ext>
              </c:extLst>
            </c:dLbl>
            <c:dLbl>
              <c:idx val="3"/>
              <c:layout>
                <c:manualLayout>
                  <c:x val="-0.20918218389171228"/>
                  <c:y val="8.818464615042773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baseline="0">
                        <a:solidFill>
                          <a:srgbClr val="254C6D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C37DEECE-B6E3-4D87-AC07-2DBE8B393780}" type="CATEGORYNAME">
                      <a:rPr lang="el-GR" sz="800" b="0">
                        <a:solidFill>
                          <a:srgbClr val="254C6D"/>
                        </a:solidFill>
                      </a:rPr>
                      <a:pPr>
                        <a:defRPr sz="800"/>
                      </a:pPr>
                      <a:t>[CATEGORY NAME]</a:t>
                    </a:fld>
                    <a:r>
                      <a:rPr lang="el-GR" sz="800" b="0" baseline="0" dirty="0">
                        <a:solidFill>
                          <a:srgbClr val="254C6D"/>
                        </a:solidFill>
                      </a:rPr>
                      <a:t>
</a:t>
                    </a:r>
                    <a:fld id="{56B915A9-7EEA-4FCD-AB4F-607FAB3E3C05}" type="PERCENTAGE">
                      <a:rPr lang="el-GR" sz="800" b="1" baseline="0">
                        <a:solidFill>
                          <a:srgbClr val="254C6D"/>
                        </a:solidFill>
                      </a:rPr>
                      <a:pPr>
                        <a:defRPr sz="800"/>
                      </a:pPr>
                      <a:t>[PERCENTAGE]</a:t>
                    </a:fld>
                    <a:endParaRPr lang="el-GR" sz="800" b="0" baseline="0" dirty="0">
                      <a:solidFill>
                        <a:srgbClr val="254C6D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rgbClr val="254C6D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CD7-45B2-8615-37FE210A063E}"/>
                </c:ext>
              </c:extLst>
            </c:dLbl>
            <c:dLbl>
              <c:idx val="4"/>
              <c:layout>
                <c:manualLayout>
                  <c:x val="-0.15542936749717867"/>
                  <c:y val="-0.2051251551759949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baseline="0">
                        <a:solidFill>
                          <a:srgbClr val="254C6D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F36164C4-2B01-4BA7-968B-7E56152B29F2}" type="CATEGORYNAME">
                      <a:rPr lang="el-GR" sz="800">
                        <a:solidFill>
                          <a:srgbClr val="254C6D"/>
                        </a:solidFill>
                      </a:rPr>
                      <a:pPr>
                        <a:defRPr sz="800"/>
                      </a:pPr>
                      <a:t>[CATEGORY NAME]</a:t>
                    </a:fld>
                    <a:r>
                      <a:rPr lang="el-GR" sz="800" dirty="0">
                        <a:solidFill>
                          <a:srgbClr val="254C6D"/>
                        </a:solidFill>
                      </a:rPr>
                      <a:t>
</a:t>
                    </a:r>
                    <a:fld id="{54382A93-0EFE-4088-A81C-D47694D220E3}" type="PERCENTAGE">
                      <a:rPr lang="el-GR" sz="800" b="1">
                        <a:solidFill>
                          <a:srgbClr val="254C6D"/>
                        </a:solidFill>
                      </a:rPr>
                      <a:pPr>
                        <a:defRPr sz="800"/>
                      </a:pPr>
                      <a:t>[PERCENTAGE]</a:t>
                    </a:fld>
                    <a:endParaRPr lang="el-GR" sz="800" dirty="0">
                      <a:solidFill>
                        <a:srgbClr val="254C6D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rgbClr val="254C6D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l-G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719560399721667"/>
                      <c:h val="0.229844328890992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CD7-45B2-8615-37FE210A063E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54C6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'Presentation_Data (2)'!$B$38:$B$42</c:f>
              <c:strCache>
                <c:ptCount val="5"/>
                <c:pt idx="0">
                  <c:v>Ακίνητα (Επενδυτικά)</c:v>
                </c:pt>
                <c:pt idx="1">
                  <c:v>Μετοχές</c:v>
                </c:pt>
                <c:pt idx="2">
                  <c:v>Αμοιβαία Κεφάλαια</c:v>
                </c:pt>
                <c:pt idx="3">
                  <c:v>Ομόλογα</c:v>
                </c:pt>
                <c:pt idx="4">
                  <c:v>Καταθέσεις Προθεσμίας &amp; Επενδυτικών Χαρτοφυλακίων</c:v>
                </c:pt>
              </c:strCache>
            </c:strRef>
          </c:cat>
          <c:val>
            <c:numRef>
              <c:f>'Presentation_Data (2)'!$S$38:$S$42</c:f>
              <c:numCache>
                <c:formatCode>#,##0</c:formatCode>
                <c:ptCount val="5"/>
                <c:pt idx="0">
                  <c:v>31036372.850000001</c:v>
                </c:pt>
                <c:pt idx="1">
                  <c:v>24661914.898780696</c:v>
                </c:pt>
                <c:pt idx="2">
                  <c:v>60155651.379999995</c:v>
                </c:pt>
                <c:pt idx="3">
                  <c:v>178045209.24000001</c:v>
                </c:pt>
                <c:pt idx="4">
                  <c:v>29386244.119999789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CD7-45B2-8615-37FE210A063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254C6D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l-GR" sz="1200" b="1" dirty="0"/>
              <a:t>Εξέλιξη</a:t>
            </a:r>
            <a:r>
              <a:rPr lang="el-GR" sz="1200" b="1" baseline="0" dirty="0"/>
              <a:t> Επενδύσεων</a:t>
            </a:r>
            <a:endParaRPr lang="el-GR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rgbClr val="254C6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l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5480F7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5480F7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4753645793742236E-2"/>
                  <c:y val="4.2028385734918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05D-4DAA-8003-0FD9F2D16C9B}"/>
                </c:ext>
              </c:extLst>
            </c:dLbl>
            <c:dLbl>
              <c:idx val="1"/>
              <c:layout>
                <c:manualLayout>
                  <c:x val="4.462771680339611E-3"/>
                  <c:y val="2.02644150649927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5D-4DAA-8003-0FD9F2D16C9B}"/>
                </c:ext>
              </c:extLst>
            </c:dLbl>
            <c:dLbl>
              <c:idx val="2"/>
              <c:layout>
                <c:manualLayout>
                  <c:x val="-7.0809018296212698E-3"/>
                  <c:y val="1.6360959893345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5D-4DAA-8003-0FD9F2D16C9B}"/>
                </c:ext>
              </c:extLst>
            </c:dLbl>
            <c:dLbl>
              <c:idx val="3"/>
              <c:layout>
                <c:manualLayout>
                  <c:x val="1.6065466410164102E-3"/>
                  <c:y val="2.4766692589712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5D-4DAA-8003-0FD9F2D16C9B}"/>
                </c:ext>
              </c:extLst>
            </c:dLbl>
            <c:dLbl>
              <c:idx val="4"/>
              <c:layout>
                <c:manualLayout>
                  <c:x val="7.3518923137484036E-3"/>
                  <c:y val="1.3284079546716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5D-4DAA-8003-0FD9F2D16C9B}"/>
                </c:ext>
              </c:extLst>
            </c:dLbl>
            <c:dLbl>
              <c:idx val="5"/>
              <c:layout>
                <c:manualLayout>
                  <c:x val="2.2492383887170432E-2"/>
                  <c:y val="-6.1540384401733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5D-4DAA-8003-0FD9F2D16C9B}"/>
                </c:ext>
              </c:extLst>
            </c:dLbl>
            <c:dLbl>
              <c:idx val="7"/>
              <c:layout>
                <c:manualLayout>
                  <c:x val="-3.3917171596318359E-2"/>
                  <c:y val="-6.004061014497209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rgbClr val="5480F7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30A26927-6F19-4F7D-BA80-37E6C51C2490}" type="VALUE">
                      <a:rPr lang="en-US" sz="1000">
                        <a:solidFill>
                          <a:srgbClr val="5480F7"/>
                        </a:solidFill>
                      </a:rPr>
                      <a:pPr>
                        <a:defRPr b="1">
                          <a:solidFill>
                            <a:srgbClr val="5480F7"/>
                          </a:solidFill>
                        </a:defRPr>
                      </a:pPr>
                      <a:t>[VALUE]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5480F7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05D-4DAA-8003-0FD9F2D16C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254C6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Sheet3!$E$2:$L$2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Sheet3!$E$3:$L$3</c:f>
              <c:numCache>
                <c:formatCode>#,##0</c:formatCode>
                <c:ptCount val="8"/>
                <c:pt idx="0">
                  <c:v>169337077</c:v>
                </c:pt>
                <c:pt idx="1">
                  <c:v>173162920</c:v>
                </c:pt>
                <c:pt idx="2">
                  <c:v>207474506</c:v>
                </c:pt>
                <c:pt idx="3">
                  <c:v>229302014</c:v>
                </c:pt>
                <c:pt idx="4">
                  <c:v>242102369</c:v>
                </c:pt>
                <c:pt idx="5">
                  <c:v>253819838</c:v>
                </c:pt>
                <c:pt idx="6">
                  <c:v>287624384</c:v>
                </c:pt>
                <c:pt idx="7">
                  <c:v>323285392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05D-4DAA-8003-0FD9F2D16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0056480"/>
        <c:axId val="790054320"/>
      </c:lineChart>
      <c:catAx>
        <c:axId val="79005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790054320"/>
        <c:crosses val="autoZero"/>
        <c:auto val="1"/>
        <c:lblAlgn val="ctr"/>
        <c:lblOffset val="100"/>
        <c:noMultiLvlLbl val="0"/>
      </c:catAx>
      <c:valAx>
        <c:axId val="790054320"/>
        <c:scaling>
          <c:orientation val="minMax"/>
          <c:min val="15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79005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254C6D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0277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7192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1485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2841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7717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7846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8492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4F7F1-82D0-B097-FCA3-5B6FDD1E7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F6D302AE-4FF0-D6DF-990A-F581D93A52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A7937E74-618F-2120-2B94-6A8467BB7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0040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0167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7789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5444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845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2996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9383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5608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7755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8695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304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49550" y="1472625"/>
            <a:ext cx="42450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70875" y="2901600"/>
            <a:ext cx="50022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None/>
              <a:defRPr>
                <a:solidFill>
                  <a:srgbClr val="CCCCC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4">
  <p:cSld name="CUSTOM_22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/>
          <p:nvPr/>
        </p:nvSpPr>
        <p:spPr>
          <a:xfrm>
            <a:off x="2522400" y="753125"/>
            <a:ext cx="4099200" cy="358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 flipH="1">
            <a:off x="2609225" y="2243225"/>
            <a:ext cx="2876700" cy="1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3600"/>
              <a:buNone/>
              <a:defRPr sz="3600">
                <a:solidFill>
                  <a:srgbClr val="CCCCCC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514050" y="2419325"/>
            <a:ext cx="4488300" cy="1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0"/>
              <a:buNone/>
              <a:defRPr sz="16000">
                <a:solidFill>
                  <a:srgbClr val="CCCCC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5">
  <p:cSld name="CUSTOM_23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ctrTitle"/>
          </p:nvPr>
        </p:nvSpPr>
        <p:spPr>
          <a:xfrm flipH="1">
            <a:off x="4101725" y="2243225"/>
            <a:ext cx="2755800" cy="1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3600"/>
              <a:buNone/>
              <a:defRPr sz="3600">
                <a:solidFill>
                  <a:srgbClr val="CCCCC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-517450" y="2419325"/>
            <a:ext cx="4488300" cy="1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0"/>
              <a:buNone/>
              <a:defRPr sz="16000">
                <a:solidFill>
                  <a:srgbClr val="CCCCC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7"/>
          <p:cNvSpPr/>
          <p:nvPr/>
        </p:nvSpPr>
        <p:spPr>
          <a:xfrm>
            <a:off x="2609300" y="753125"/>
            <a:ext cx="4099200" cy="358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6">
  <p:cSld name="CUSTOM_24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/>
          <p:nvPr/>
        </p:nvSpPr>
        <p:spPr>
          <a:xfrm>
            <a:off x="2522400" y="753125"/>
            <a:ext cx="4099200" cy="358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9D9D9"/>
              </a:solidFill>
            </a:endParaRPr>
          </a:p>
        </p:txBody>
      </p:sp>
      <p:sp>
        <p:nvSpPr>
          <p:cNvPr id="107" name="Google Shape;107;p18"/>
          <p:cNvSpPr txBox="1">
            <a:spLocks noGrp="1"/>
          </p:cNvSpPr>
          <p:nvPr>
            <p:ph type="ctrTitle"/>
          </p:nvPr>
        </p:nvSpPr>
        <p:spPr>
          <a:xfrm flipH="1">
            <a:off x="2609225" y="2243225"/>
            <a:ext cx="2876700" cy="1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3600"/>
              <a:buNone/>
              <a:defRPr sz="3600">
                <a:solidFill>
                  <a:srgbClr val="D9D9D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500"/>
              <a:buNone/>
              <a:defRPr sz="6500">
                <a:solidFill>
                  <a:srgbClr val="D9D9D9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500"/>
              <a:buNone/>
              <a:defRPr sz="6500">
                <a:solidFill>
                  <a:srgbClr val="D9D9D9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500"/>
              <a:buNone/>
              <a:defRPr sz="6500">
                <a:solidFill>
                  <a:srgbClr val="D9D9D9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500"/>
              <a:buNone/>
              <a:defRPr sz="6500">
                <a:solidFill>
                  <a:srgbClr val="D9D9D9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500"/>
              <a:buNone/>
              <a:defRPr sz="6500">
                <a:solidFill>
                  <a:srgbClr val="D9D9D9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500"/>
              <a:buNone/>
              <a:defRPr sz="6500">
                <a:solidFill>
                  <a:srgbClr val="D9D9D9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500"/>
              <a:buNone/>
              <a:defRPr sz="6500">
                <a:solidFill>
                  <a:srgbClr val="D9D9D9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500"/>
              <a:buNone/>
              <a:defRPr sz="65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514050" y="2419325"/>
            <a:ext cx="4488300" cy="1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0"/>
              <a:buNone/>
              <a:defRPr sz="16000">
                <a:solidFill>
                  <a:srgbClr val="D9D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0"/>
              <a:buFont typeface="Fira Sans Extra Condensed Medium"/>
              <a:buNone/>
              <a:defRPr sz="14000">
                <a:solidFill>
                  <a:srgbClr val="D9D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0"/>
              <a:buFont typeface="Fira Sans Extra Condensed Medium"/>
              <a:buNone/>
              <a:defRPr sz="14000">
                <a:solidFill>
                  <a:srgbClr val="D9D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0"/>
              <a:buFont typeface="Fira Sans Extra Condensed Medium"/>
              <a:buNone/>
              <a:defRPr sz="14000">
                <a:solidFill>
                  <a:srgbClr val="D9D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0"/>
              <a:buFont typeface="Fira Sans Extra Condensed Medium"/>
              <a:buNone/>
              <a:defRPr sz="14000">
                <a:solidFill>
                  <a:srgbClr val="D9D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0"/>
              <a:buFont typeface="Fira Sans Extra Condensed Medium"/>
              <a:buNone/>
              <a:defRPr sz="14000">
                <a:solidFill>
                  <a:srgbClr val="D9D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0"/>
              <a:buFont typeface="Fira Sans Extra Condensed Medium"/>
              <a:buNone/>
              <a:defRPr sz="14000">
                <a:solidFill>
                  <a:srgbClr val="D9D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0"/>
              <a:buFont typeface="Fira Sans Extra Condensed Medium"/>
              <a:buNone/>
              <a:defRPr sz="14000">
                <a:solidFill>
                  <a:srgbClr val="D9D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0"/>
              <a:buFont typeface="Fira Sans Extra Condensed Medium"/>
              <a:buNone/>
              <a:defRPr sz="14000">
                <a:solidFill>
                  <a:srgbClr val="D9D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1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ctrTitle"/>
          </p:nvPr>
        </p:nvSpPr>
        <p:spPr>
          <a:xfrm>
            <a:off x="1263150" y="1910650"/>
            <a:ext cx="133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1310100" y="2426522"/>
            <a:ext cx="1244400" cy="7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ctrTitle" idx="2"/>
          </p:nvPr>
        </p:nvSpPr>
        <p:spPr>
          <a:xfrm>
            <a:off x="3902700" y="1910650"/>
            <a:ext cx="133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3"/>
          </p:nvPr>
        </p:nvSpPr>
        <p:spPr>
          <a:xfrm>
            <a:off x="3949650" y="2426522"/>
            <a:ext cx="1244400" cy="7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ctrTitle" idx="4"/>
          </p:nvPr>
        </p:nvSpPr>
        <p:spPr>
          <a:xfrm>
            <a:off x="6589500" y="1910650"/>
            <a:ext cx="133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5"/>
          </p:nvPr>
        </p:nvSpPr>
        <p:spPr>
          <a:xfrm>
            <a:off x="6636450" y="2426522"/>
            <a:ext cx="1244400" cy="7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title" idx="6" hasCustomPrompt="1"/>
          </p:nvPr>
        </p:nvSpPr>
        <p:spPr>
          <a:xfrm>
            <a:off x="1422605" y="3223975"/>
            <a:ext cx="1019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 idx="7" hasCustomPrompt="1"/>
          </p:nvPr>
        </p:nvSpPr>
        <p:spPr>
          <a:xfrm>
            <a:off x="4038680" y="3223975"/>
            <a:ext cx="1019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19"/>
          <p:cNvSpPr txBox="1">
            <a:spLocks noGrp="1"/>
          </p:cNvSpPr>
          <p:nvPr>
            <p:ph type="title" idx="8" hasCustomPrompt="1"/>
          </p:nvPr>
        </p:nvSpPr>
        <p:spPr>
          <a:xfrm>
            <a:off x="6749255" y="3223975"/>
            <a:ext cx="1019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9"/>
          <p:cNvSpPr txBox="1">
            <a:spLocks noGrp="1"/>
          </p:cNvSpPr>
          <p:nvPr>
            <p:ph type="ctrTitle" idx="9"/>
          </p:nvPr>
        </p:nvSpPr>
        <p:spPr>
          <a:xfrm>
            <a:off x="723600" y="470625"/>
            <a:ext cx="20781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_1_2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1676549" y="2123400"/>
            <a:ext cx="28470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ubTitle" idx="1"/>
          </p:nvPr>
        </p:nvSpPr>
        <p:spPr>
          <a:xfrm flipH="1">
            <a:off x="5020872" y="1986750"/>
            <a:ext cx="2631000" cy="11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USTOM_25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ctrTitle"/>
          </p:nvPr>
        </p:nvSpPr>
        <p:spPr>
          <a:xfrm>
            <a:off x="723600" y="470625"/>
            <a:ext cx="20781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0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642050" y="18300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2"/>
          </p:nvPr>
        </p:nvSpPr>
        <p:spPr>
          <a:xfrm>
            <a:off x="723600" y="991050"/>
            <a:ext cx="3655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ctrTitle"/>
          </p:nvPr>
        </p:nvSpPr>
        <p:spPr>
          <a:xfrm>
            <a:off x="723600" y="470625"/>
            <a:ext cx="20781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1578888" y="1536078"/>
            <a:ext cx="7618500" cy="486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2869492" y="2202425"/>
            <a:ext cx="1170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133184" y="2617473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2285884" y="1624335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3"/>
          </p:nvPr>
        </p:nvSpPr>
        <p:spPr>
          <a:xfrm>
            <a:off x="3965788" y="2199025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4"/>
          </p:nvPr>
        </p:nvSpPr>
        <p:spPr>
          <a:xfrm>
            <a:off x="4240888" y="2612183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5" hasCustomPrompt="1"/>
          </p:nvPr>
        </p:nvSpPr>
        <p:spPr>
          <a:xfrm>
            <a:off x="4483545" y="162093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 idx="6"/>
          </p:nvPr>
        </p:nvSpPr>
        <p:spPr>
          <a:xfrm>
            <a:off x="6974340" y="2199050"/>
            <a:ext cx="1444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7"/>
          </p:nvPr>
        </p:nvSpPr>
        <p:spPr>
          <a:xfrm>
            <a:off x="6512506" y="2612198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8" hasCustomPrompt="1"/>
          </p:nvPr>
        </p:nvSpPr>
        <p:spPr>
          <a:xfrm>
            <a:off x="6665206" y="162094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9"/>
          </p:nvPr>
        </p:nvSpPr>
        <p:spPr>
          <a:xfrm>
            <a:off x="725626" y="3784901"/>
            <a:ext cx="1170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3"/>
          </p:nvPr>
        </p:nvSpPr>
        <p:spPr>
          <a:xfrm>
            <a:off x="725625" y="4199959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4" hasCustomPrompt="1"/>
          </p:nvPr>
        </p:nvSpPr>
        <p:spPr>
          <a:xfrm>
            <a:off x="725637" y="321999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5"/>
          </p:nvPr>
        </p:nvSpPr>
        <p:spPr>
          <a:xfrm>
            <a:off x="2870600" y="3781501"/>
            <a:ext cx="112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6"/>
          </p:nvPr>
        </p:nvSpPr>
        <p:spPr>
          <a:xfrm>
            <a:off x="2870596" y="4194668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7" hasCustomPrompt="1"/>
          </p:nvPr>
        </p:nvSpPr>
        <p:spPr>
          <a:xfrm>
            <a:off x="2870612" y="3216594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 idx="18"/>
          </p:nvPr>
        </p:nvSpPr>
        <p:spPr>
          <a:xfrm>
            <a:off x="5015575" y="3781526"/>
            <a:ext cx="91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9"/>
          </p:nvPr>
        </p:nvSpPr>
        <p:spPr>
          <a:xfrm>
            <a:off x="5015575" y="419468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0" hasCustomPrompt="1"/>
          </p:nvPr>
        </p:nvSpPr>
        <p:spPr>
          <a:xfrm>
            <a:off x="5015587" y="3216604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737900" y="547725"/>
            <a:ext cx="749700" cy="48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2" name="Google Shape;32;p3"/>
          <p:cNvSpPr txBox="1">
            <a:spLocks noGrp="1"/>
          </p:cNvSpPr>
          <p:nvPr>
            <p:ph type="ctrTitle" idx="21"/>
          </p:nvPr>
        </p:nvSpPr>
        <p:spPr>
          <a:xfrm>
            <a:off x="723600" y="470622"/>
            <a:ext cx="1753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-99062" y="3110610"/>
            <a:ext cx="7618500" cy="486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3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 flipH="1">
            <a:off x="4804872" y="2123400"/>
            <a:ext cx="28470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1"/>
          </p:nvPr>
        </p:nvSpPr>
        <p:spPr>
          <a:xfrm>
            <a:off x="2178957" y="2185251"/>
            <a:ext cx="19959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4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ctrTitle"/>
          </p:nvPr>
        </p:nvSpPr>
        <p:spPr>
          <a:xfrm>
            <a:off x="387090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4754950" y="2314225"/>
            <a:ext cx="29832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+ subtitle">
  <p:cSld name="CUSTOM_15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subTitle" idx="1"/>
          </p:nvPr>
        </p:nvSpPr>
        <p:spPr>
          <a:xfrm>
            <a:off x="3531568" y="3311625"/>
            <a:ext cx="49818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>
                <a:solidFill>
                  <a:srgbClr val="CCCCCC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>
                <a:solidFill>
                  <a:srgbClr val="CCCCCC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>
                <a:solidFill>
                  <a:srgbClr val="CCCCCC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>
                <a:solidFill>
                  <a:srgbClr val="CCCCCC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>
                <a:solidFill>
                  <a:srgbClr val="CCCCCC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>
                <a:solidFill>
                  <a:srgbClr val="CCCCCC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>
                <a:solidFill>
                  <a:srgbClr val="CCCCCC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>
                <a:solidFill>
                  <a:srgbClr val="CCCCCC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ctrTitle"/>
          </p:nvPr>
        </p:nvSpPr>
        <p:spPr>
          <a:xfrm>
            <a:off x="723600" y="470625"/>
            <a:ext cx="1497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s 2">
  <p:cSld name="TITLE_ONLY_3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ctrTitle"/>
          </p:nvPr>
        </p:nvSpPr>
        <p:spPr>
          <a:xfrm>
            <a:off x="-539012" y="2132593"/>
            <a:ext cx="45678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ubTitle" idx="1"/>
          </p:nvPr>
        </p:nvSpPr>
        <p:spPr>
          <a:xfrm>
            <a:off x="1231588" y="3202043"/>
            <a:ext cx="2797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ubTitle" idx="2"/>
          </p:nvPr>
        </p:nvSpPr>
        <p:spPr>
          <a:xfrm>
            <a:off x="5115470" y="3202043"/>
            <a:ext cx="2797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ctrTitle" idx="3"/>
          </p:nvPr>
        </p:nvSpPr>
        <p:spPr>
          <a:xfrm>
            <a:off x="5115470" y="2132593"/>
            <a:ext cx="45873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2">
  <p:cSld name="CUSTOM_18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>
            <a:off x="2522400" y="753125"/>
            <a:ext cx="4099200" cy="358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/>
          </p:nvPr>
        </p:nvSpPr>
        <p:spPr>
          <a:xfrm flipH="1">
            <a:off x="2730125" y="2243225"/>
            <a:ext cx="2755800" cy="1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600"/>
              <a:buNone/>
              <a:defRPr sz="3600">
                <a:solidFill>
                  <a:srgbClr val="B7B7B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514050" y="2419325"/>
            <a:ext cx="4488300" cy="1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None/>
              <a:defRPr sz="160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0"/>
              <a:buFont typeface="Fira Sans Extra Condensed Medium"/>
              <a:buNone/>
              <a:defRPr sz="14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0"/>
              <a:buFont typeface="Fira Sans Extra Condensed Medium"/>
              <a:buNone/>
              <a:defRPr sz="14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0"/>
              <a:buFont typeface="Fira Sans Extra Condensed Medium"/>
              <a:buNone/>
              <a:defRPr sz="14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0"/>
              <a:buFont typeface="Fira Sans Extra Condensed Medium"/>
              <a:buNone/>
              <a:defRPr sz="14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0"/>
              <a:buFont typeface="Fira Sans Extra Condensed Medium"/>
              <a:buNone/>
              <a:defRPr sz="14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0"/>
              <a:buFont typeface="Fira Sans Extra Condensed Medium"/>
              <a:buNone/>
              <a:defRPr sz="14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0"/>
              <a:buFont typeface="Fira Sans Extra Condensed Medium"/>
              <a:buNone/>
              <a:defRPr sz="14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0"/>
              <a:buFont typeface="Fira Sans Extra Condensed Medium"/>
              <a:buNone/>
              <a:defRPr sz="14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3">
  <p:cSld name="CUSTOM_20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ctrTitle"/>
          </p:nvPr>
        </p:nvSpPr>
        <p:spPr>
          <a:xfrm flipH="1">
            <a:off x="4101725" y="2243225"/>
            <a:ext cx="2755800" cy="1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3600"/>
              <a:buNone/>
              <a:defRPr sz="3600">
                <a:solidFill>
                  <a:srgbClr val="CCCCC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-517450" y="2419325"/>
            <a:ext cx="4488300" cy="1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0"/>
              <a:buNone/>
              <a:defRPr sz="16000">
                <a:solidFill>
                  <a:srgbClr val="CCCCC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/>
          <p:nvPr/>
        </p:nvSpPr>
        <p:spPr>
          <a:xfrm>
            <a:off x="2609300" y="753125"/>
            <a:ext cx="4099200" cy="358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2">
  <p:cSld name="CUSTOM_6_1_1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ctrTitle"/>
          </p:nvPr>
        </p:nvSpPr>
        <p:spPr>
          <a:xfrm>
            <a:off x="2120944" y="1395950"/>
            <a:ext cx="2429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1"/>
          </p:nvPr>
        </p:nvSpPr>
        <p:spPr>
          <a:xfrm>
            <a:off x="2120944" y="1857424"/>
            <a:ext cx="1826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ctrTitle" idx="2"/>
          </p:nvPr>
        </p:nvSpPr>
        <p:spPr>
          <a:xfrm>
            <a:off x="4593656" y="1392550"/>
            <a:ext cx="2429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3"/>
          </p:nvPr>
        </p:nvSpPr>
        <p:spPr>
          <a:xfrm>
            <a:off x="5196656" y="1854021"/>
            <a:ext cx="1826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ctrTitle" idx="4"/>
          </p:nvPr>
        </p:nvSpPr>
        <p:spPr>
          <a:xfrm>
            <a:off x="2120944" y="2921676"/>
            <a:ext cx="2429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5"/>
          </p:nvPr>
        </p:nvSpPr>
        <p:spPr>
          <a:xfrm>
            <a:off x="2120944" y="3383150"/>
            <a:ext cx="1826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ctrTitle" idx="6"/>
          </p:nvPr>
        </p:nvSpPr>
        <p:spPr>
          <a:xfrm>
            <a:off x="4593656" y="2918279"/>
            <a:ext cx="2429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7"/>
          </p:nvPr>
        </p:nvSpPr>
        <p:spPr>
          <a:xfrm>
            <a:off x="5196656" y="3379749"/>
            <a:ext cx="1826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ctrTitle" idx="8"/>
          </p:nvPr>
        </p:nvSpPr>
        <p:spPr>
          <a:xfrm>
            <a:off x="723600" y="470625"/>
            <a:ext cx="1497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Char char="●"/>
              <a:def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Char char="○"/>
              <a:def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Char char="■"/>
              <a:def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Char char="●"/>
              <a:def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Char char="○"/>
              <a:def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Char char="■"/>
              <a:def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Char char="●"/>
              <a:def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Char char="○"/>
              <a:def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 Light"/>
              <a:buChar char="■"/>
              <a:def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6" r:id="rId6"/>
    <p:sldLayoutId id="2147483657" r:id="rId7"/>
    <p:sldLayoutId id="2147483659" r:id="rId8"/>
    <p:sldLayoutId id="2147483660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/>
          <p:nvPr/>
        </p:nvSpPr>
        <p:spPr>
          <a:xfrm rot="10800000">
            <a:off x="7782000" y="367900"/>
            <a:ext cx="952500" cy="826275"/>
          </a:xfrm>
          <a:custGeom>
            <a:avLst/>
            <a:gdLst/>
            <a:ahLst/>
            <a:cxnLst/>
            <a:rect l="l" t="t" r="r" b="b"/>
            <a:pathLst>
              <a:path w="38100" h="33051" extrusionOk="0">
                <a:moveTo>
                  <a:pt x="0" y="0"/>
                </a:moveTo>
                <a:lnTo>
                  <a:pt x="0" y="33051"/>
                </a:lnTo>
                <a:lnTo>
                  <a:pt x="38100" y="33051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5" name="Google Shape;145;p29"/>
          <p:cNvSpPr/>
          <p:nvPr/>
        </p:nvSpPr>
        <p:spPr>
          <a:xfrm>
            <a:off x="381075" y="3949313"/>
            <a:ext cx="952500" cy="826275"/>
          </a:xfrm>
          <a:custGeom>
            <a:avLst/>
            <a:gdLst/>
            <a:ahLst/>
            <a:cxnLst/>
            <a:rect l="l" t="t" r="r" b="b"/>
            <a:pathLst>
              <a:path w="38100" h="33051" extrusionOk="0">
                <a:moveTo>
                  <a:pt x="0" y="0"/>
                </a:moveTo>
                <a:lnTo>
                  <a:pt x="0" y="33051"/>
                </a:lnTo>
                <a:lnTo>
                  <a:pt x="38100" y="33051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7" name="Google Shape;147;p29"/>
          <p:cNvSpPr txBox="1">
            <a:spLocks noGrp="1"/>
          </p:cNvSpPr>
          <p:nvPr>
            <p:ph type="ctrTitle"/>
          </p:nvPr>
        </p:nvSpPr>
        <p:spPr>
          <a:xfrm>
            <a:off x="468396" y="2143879"/>
            <a:ext cx="8207208" cy="6071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bg1"/>
                </a:solidFill>
                <a:latin typeface="Averta-Black" panose="00000A00000000000000" pitchFamily="50" charset="-95"/>
                <a:cs typeface="Tahoma" pitchFamily="34" charset="0"/>
              </a:rPr>
              <a:t>INTERLIFE </a:t>
            </a:r>
            <a:r>
              <a:rPr lang="el-GR" sz="4400" dirty="0">
                <a:solidFill>
                  <a:schemeClr val="bg1"/>
                </a:solidFill>
                <a:latin typeface="Averta-Black" panose="00000A00000000000000" pitchFamily="50" charset="-95"/>
                <a:cs typeface="Tahoma" pitchFamily="34" charset="0"/>
              </a:rPr>
              <a:t>Α.Α.Ε.Γ.Α.</a:t>
            </a:r>
            <a:endParaRPr sz="4400" dirty="0">
              <a:solidFill>
                <a:schemeClr val="lt1"/>
              </a:solidFill>
              <a:latin typeface="Averta-Black" panose="00000A00000000000000" pitchFamily="50" charset="-95"/>
            </a:endParaRPr>
          </a:p>
        </p:txBody>
      </p:sp>
      <p:sp>
        <p:nvSpPr>
          <p:cNvPr id="6" name="Google Shape;146;p29"/>
          <p:cNvSpPr txBox="1">
            <a:spLocks/>
          </p:cNvSpPr>
          <p:nvPr/>
        </p:nvSpPr>
        <p:spPr>
          <a:xfrm>
            <a:off x="3916291" y="3384376"/>
            <a:ext cx="1311418" cy="267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Open Sans Light"/>
              <a:buNone/>
              <a:tabLst/>
              <a:defRPr/>
            </a:pPr>
            <a:r>
              <a:rPr lang="el-GR" sz="900" b="1" dirty="0">
                <a:solidFill>
                  <a:srgbClr val="CCCCCC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Απρίλιος</a:t>
            </a:r>
            <a:r>
              <a:rPr kumimoji="0" lang="el-GR" sz="900" b="1" i="0" u="none" strike="noStrike" kern="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 20</a:t>
            </a:r>
            <a:r>
              <a:rPr lang="en-US" sz="900" b="1" dirty="0">
                <a:solidFill>
                  <a:srgbClr val="CCCCCC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2</a:t>
            </a:r>
            <a:r>
              <a:rPr lang="el-GR" sz="900" b="1" dirty="0">
                <a:solidFill>
                  <a:srgbClr val="CCCCCC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5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7" name="Google Shape;147;p29"/>
          <p:cNvSpPr txBox="1">
            <a:spLocks/>
          </p:cNvSpPr>
          <p:nvPr/>
        </p:nvSpPr>
        <p:spPr>
          <a:xfrm>
            <a:off x="468396" y="2448041"/>
            <a:ext cx="8207208" cy="77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dirty="0">
                <a:ln>
                  <a:noFill/>
                </a:ln>
                <a:solidFill>
                  <a:srgbClr val="00B1AA"/>
                </a:solidFill>
                <a:effectLst/>
                <a:uLnTx/>
                <a:uFillTx/>
                <a:latin typeface="Averta-Light" pitchFamily="50" charset="-95"/>
                <a:ea typeface="DM Serif Display"/>
                <a:cs typeface="DM Serif Display"/>
                <a:sym typeface="DM Serif Display"/>
              </a:rPr>
              <a:t>Ενημέρωση 2024</a:t>
            </a:r>
          </a:p>
        </p:txBody>
      </p:sp>
      <p:pic>
        <p:nvPicPr>
          <p:cNvPr id="3" name="Γραφικό 2">
            <a:extLst>
              <a:ext uri="{FF2B5EF4-FFF2-40B4-BE49-F238E27FC236}">
                <a16:creationId xmlns:a16="http://schemas.microsoft.com/office/drawing/2014/main" id="{BFCAE181-371B-3BCB-2C96-243CBE8A2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075" y="367900"/>
            <a:ext cx="2102693" cy="5117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ctrTitle" idx="21"/>
          </p:nvPr>
        </p:nvSpPr>
        <p:spPr>
          <a:xfrm>
            <a:off x="323528" y="162678"/>
            <a:ext cx="6120680" cy="532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tabLst>
                <a:tab pos="92075" algn="l"/>
              </a:tabLst>
            </a:pPr>
            <a: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  <a:t>Ίδια Κεφάλαια</a:t>
            </a:r>
            <a: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  <a:t> 2024</a:t>
            </a:r>
            <a:b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</a:br>
            <a:r>
              <a:rPr lang="el-GR" sz="1400" spc="-20" dirty="0">
                <a:solidFill>
                  <a:srgbClr val="5480F7"/>
                </a:solidFill>
                <a:latin typeface="Averta-Semibold" pitchFamily="50" charset="-95"/>
              </a:rPr>
              <a:t>Εξέλιξη – </a:t>
            </a:r>
            <a:r>
              <a:rPr lang="en-US" sz="1400" spc="-20" dirty="0">
                <a:solidFill>
                  <a:srgbClr val="5480F7"/>
                </a:solidFill>
                <a:latin typeface="Averta-Semibold" pitchFamily="50" charset="-95"/>
              </a:rPr>
              <a:t>IFRS Adjusted</a:t>
            </a:r>
            <a:endParaRPr lang="el-GR" sz="1400" spc="-20" dirty="0">
              <a:solidFill>
                <a:srgbClr val="5480F7"/>
              </a:solidFill>
              <a:latin typeface="Averta-Semibold" pitchFamily="50" charset="-95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8" name="19 - Ορθογώνιο">
            <a:extLst>
              <a:ext uri="{FF2B5EF4-FFF2-40B4-BE49-F238E27FC236}">
                <a16:creationId xmlns:a16="http://schemas.microsoft.com/office/drawing/2014/main" id="{A5BC7BF4-F7EA-E575-0940-CD55E85C236B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10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55171FB-7F4E-1917-BF8B-A6504748E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480919"/>
              </p:ext>
            </p:extLst>
          </p:nvPr>
        </p:nvGraphicFramePr>
        <p:xfrm>
          <a:off x="395536" y="934556"/>
          <a:ext cx="8280920" cy="37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6574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Ορθογώνιο"/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3" name="19 - Ορθογώνιο">
            <a:extLst>
              <a:ext uri="{FF2B5EF4-FFF2-40B4-BE49-F238E27FC236}">
                <a16:creationId xmlns:a16="http://schemas.microsoft.com/office/drawing/2014/main" id="{1F228472-135E-CBF9-E231-3D3A2A59F896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11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737027A-39DE-EDB4-B321-F68694F35C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131360"/>
              </p:ext>
            </p:extLst>
          </p:nvPr>
        </p:nvGraphicFramePr>
        <p:xfrm>
          <a:off x="395536" y="936000"/>
          <a:ext cx="8280920" cy="37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Google Shape;155;p30">
            <a:extLst>
              <a:ext uri="{FF2B5EF4-FFF2-40B4-BE49-F238E27FC236}">
                <a16:creationId xmlns:a16="http://schemas.microsoft.com/office/drawing/2014/main" id="{2E71B380-C486-E6CD-FFE7-D1DCF2D03083}"/>
              </a:ext>
            </a:extLst>
          </p:cNvPr>
          <p:cNvSpPr txBox="1">
            <a:spLocks/>
          </p:cNvSpPr>
          <p:nvPr/>
        </p:nvSpPr>
        <p:spPr>
          <a:xfrm>
            <a:off x="323528" y="195486"/>
            <a:ext cx="6120680" cy="532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>
              <a:tabLst>
                <a:tab pos="92075" algn="l"/>
              </a:tabLst>
            </a:pPr>
            <a: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  <a:t>Ενεργητικό </a:t>
            </a:r>
            <a: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  <a:t>2024</a:t>
            </a:r>
            <a:b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</a:br>
            <a:r>
              <a:rPr lang="el-GR" sz="1400" spc="-20" dirty="0">
                <a:solidFill>
                  <a:srgbClr val="5480F7"/>
                </a:solidFill>
                <a:latin typeface="Averta-Semibold" pitchFamily="50" charset="-95"/>
              </a:rPr>
              <a:t>Εξέλιξη – </a:t>
            </a:r>
            <a:r>
              <a:rPr lang="en-US" sz="1400" spc="-20" dirty="0">
                <a:solidFill>
                  <a:srgbClr val="5480F7"/>
                </a:solidFill>
                <a:latin typeface="Averta-Semibold" pitchFamily="50" charset="-95"/>
              </a:rPr>
              <a:t>IFRS Adjusted</a:t>
            </a:r>
            <a:endParaRPr lang="el-GR" sz="1400" spc="-20" dirty="0">
              <a:solidFill>
                <a:srgbClr val="5480F7"/>
              </a:solidFill>
              <a:latin typeface="Averta-Semibold" pitchFamily="50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230603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ctrTitle" idx="21"/>
          </p:nvPr>
        </p:nvSpPr>
        <p:spPr>
          <a:xfrm>
            <a:off x="323528" y="195486"/>
            <a:ext cx="6120680" cy="360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  <a:t>Χρηματοοικονομικά Στοιχεία 202</a:t>
            </a:r>
            <a: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  <a:t>4 </a:t>
            </a:r>
            <a:b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</a:br>
            <a:r>
              <a:rPr lang="el-GR" sz="1400" spc="-20" dirty="0">
                <a:solidFill>
                  <a:srgbClr val="5480F7"/>
                </a:solidFill>
                <a:latin typeface="Averta-Semibold" pitchFamily="50" charset="-95"/>
              </a:rPr>
              <a:t>Εναλλακτικοί Δείκτες Μέτρησης Απόδοσης</a:t>
            </a:r>
          </a:p>
        </p:txBody>
      </p:sp>
      <p:sp>
        <p:nvSpPr>
          <p:cNvPr id="21" name="20 - Ορθογώνιο"/>
          <p:cNvSpPr/>
          <p:nvPr/>
        </p:nvSpPr>
        <p:spPr>
          <a:xfrm>
            <a:off x="323528" y="4891975"/>
            <a:ext cx="154721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graphicFrame>
        <p:nvGraphicFramePr>
          <p:cNvPr id="4" name="61 - Πίνακας">
            <a:extLst>
              <a:ext uri="{FF2B5EF4-FFF2-40B4-BE49-F238E27FC236}">
                <a16:creationId xmlns:a16="http://schemas.microsoft.com/office/drawing/2014/main" id="{73878CCD-BC3A-45CB-1B11-B5860370C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209652"/>
              </p:ext>
            </p:extLst>
          </p:nvPr>
        </p:nvGraphicFramePr>
        <p:xfrm>
          <a:off x="395536" y="915566"/>
          <a:ext cx="8280000" cy="3816423"/>
        </p:xfrm>
        <a:graphic>
          <a:graphicData uri="http://schemas.openxmlformats.org/drawingml/2006/table">
            <a:tbl>
              <a:tblPr/>
              <a:tblGrid>
                <a:gridCol w="2355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5172">
                  <a:extLst>
                    <a:ext uri="{9D8B030D-6E8A-4147-A177-3AD203B41FA5}">
                      <a16:colId xmlns:a16="http://schemas.microsoft.com/office/drawing/2014/main" val="4034767678"/>
                    </a:ext>
                  </a:extLst>
                </a:gridCol>
              </a:tblGrid>
              <a:tr h="248071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l-GR" sz="900" b="1" i="0" u="none" strike="noStrike" dirty="0">
                          <a:solidFill>
                            <a:srgbClr val="FFFFFF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ΕΔΜΑ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0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733" marR="6733" marT="67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0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900" b="1" i="0" u="none" strike="noStrike" dirty="0">
                          <a:solidFill>
                            <a:srgbClr val="FFFFFF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31/12/202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3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0" marR="72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0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l-GR" sz="900" b="1" i="0" u="none" strike="noStrike" dirty="0">
                          <a:solidFill>
                            <a:srgbClr val="FFFFFF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31/12/202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4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0" marR="72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99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l-GR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Δείκτης </a:t>
                      </a:r>
                      <a:r>
                        <a:rPr lang="en-US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SCR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Σύνολο επιλέξιμων ιδίων κεφαλαίων / Κεφαλαιακή Απαίτηση Φερεγγυότητας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184,00%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1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166,57%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99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l-GR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Δείκτης </a:t>
                      </a:r>
                      <a:r>
                        <a:rPr lang="en-US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MCR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Σύνολο επιλέξιμων ιδίων κεφαλαίων / Ελάχιστη Κεφαλαιακή Απαίτηση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660,00%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1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625,52%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99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l-GR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% Μεταβολής Εσόδων (Ασφάλιστρα)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% Ετήσιας Μεταβολής Ασφαλιστικών Εσόδων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11,45%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1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11,77%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59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l-GR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Δείκτης Ζημιών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lvl="1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(Αποζημιώσεις ασφαλισμένων - Λοιπές λειτουργικές δαπάνες αποδοτέες στα </a:t>
                      </a:r>
                      <a:r>
                        <a:rPr lang="en-US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                                              </a:t>
                      </a: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ασφαλιστικά </a:t>
                      </a:r>
                      <a:r>
                        <a:rPr lang="en-US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 </a:t>
                      </a: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έξοδα + Προσαρμογές στην υποχρέωση ασφαλιστικών αποζημιώσεων) / Ασφαλιστικά </a:t>
                      </a:r>
                      <a:r>
                        <a:rPr lang="en-US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  </a:t>
                      </a: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έσοδα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83,19%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1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82,93%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9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l-GR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Δείκτης Λειτουργικών Εξόδων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Σύνολο Λειτουργικών εξόδων / Ασφαλιστικά έσοδα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8,94%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1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9,63%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l-GR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Δείκτης Προμηθειών (Εξόδων Πρόσκτησης)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Δεδουλευμένες Προμήθειες παραγωγής / Ασφαλιστικά έσοδα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19,45%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1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19,59%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59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l-GR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Δείκτης Λειτουργικών Εξόδων </a:t>
                      </a:r>
                    </a:p>
                    <a:p>
                      <a:pPr algn="l" fontAlgn="b"/>
                      <a:r>
                        <a:rPr lang="el-GR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και Προμηθειών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(Λειτουργικά Έξοδα + Δεδουλευμένες Προμήθειες παραγωγής) / Ασφαλιστικά έσοδα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28,40%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1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29,23%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59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l-GR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Συνδυασμένος Δείκτης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(Αποζημιώσεις ασφαλισμένων + Μεταβολή ασφαλιστικών προβλέψεων + Λειτουργικά </a:t>
                      </a:r>
                      <a:r>
                        <a:rPr lang="en-US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 </a:t>
                      </a: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Έξοδα + Δεδουλευμένες Προμήθειες παραγωγής ) / Ασφαλιστικά έσοδα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100,23%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1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99,66%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99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l-GR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Δείκτης Κερδοφορίας 1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Κέρδη προ Φόρων / Ασφαλιστικά έσοδα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19,53%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1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14,92%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99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l-GR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Δείκτης Κερδοφορίας 2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Κέρδη μετά Φόρων / Ίδια Κεφάλαια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10,47%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1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8,40%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99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l-GR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Δείκτης Κάλυψης 1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Υποχρεώσεις / Ίδια Κεφάλαια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133,78%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1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143,48%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459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l-GR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Δείκτης Κάλυψης 2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(Επενδύσεις σε Ακίνητα + Χρηματοοικονομικά στοιχεία + Ταμειακά Διαθέσιμα &amp; </a:t>
                      </a:r>
                      <a:r>
                        <a:rPr lang="en-US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 </a:t>
                      </a: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Ισοδύναμα)/ Σύνολο Ενεργητικού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93,93%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1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94,61%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99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l-GR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Δείκτης Κάλυψης 3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lvl="0" algn="l" fontAlgn="b"/>
                      <a:r>
                        <a:rPr lang="el-GR" sz="800" b="0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(Χρηματοοικονομικά στοιχεία + Ταμειακά Διαθέσιμα &amp; Ισοδύναμα) / Σύνολο Ενεργητικού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84,71%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800" b="1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85,48%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19 - Ορθογώνιο">
            <a:extLst>
              <a:ext uri="{FF2B5EF4-FFF2-40B4-BE49-F238E27FC236}">
                <a16:creationId xmlns:a16="http://schemas.microsoft.com/office/drawing/2014/main" id="{4A4A6AD8-CF8B-CA77-DF5D-255EE87ADA71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12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52453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ctrTitle" idx="21"/>
          </p:nvPr>
        </p:nvSpPr>
        <p:spPr>
          <a:xfrm>
            <a:off x="323528" y="195486"/>
            <a:ext cx="6120680" cy="360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  <a:t>Χρηματοοικονομικά Στοιχεία 2024</a:t>
            </a:r>
            <a:b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</a:br>
            <a:r>
              <a:rPr lang="el-GR" sz="1400" spc="-20" dirty="0">
                <a:solidFill>
                  <a:srgbClr val="5480F7"/>
                </a:solidFill>
                <a:latin typeface="Averta-Semibold" pitchFamily="50" charset="-95"/>
              </a:rPr>
              <a:t>Έσοδα Επενδύσεων</a:t>
            </a:r>
          </a:p>
        </p:txBody>
      </p:sp>
      <p:sp>
        <p:nvSpPr>
          <p:cNvPr id="20" name="19 - Ορθογώνιο"/>
          <p:cNvSpPr/>
          <p:nvPr/>
        </p:nvSpPr>
        <p:spPr>
          <a:xfrm>
            <a:off x="8820472" y="4897279"/>
            <a:ext cx="2584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13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graphicFrame>
        <p:nvGraphicFramePr>
          <p:cNvPr id="3" name="Πίνακας 5">
            <a:extLst>
              <a:ext uri="{FF2B5EF4-FFF2-40B4-BE49-F238E27FC236}">
                <a16:creationId xmlns:a16="http://schemas.microsoft.com/office/drawing/2014/main" id="{1E87C3D6-3246-85D4-B701-FB171377E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669073"/>
              </p:ext>
            </p:extLst>
          </p:nvPr>
        </p:nvGraphicFramePr>
        <p:xfrm>
          <a:off x="395536" y="934556"/>
          <a:ext cx="7992888" cy="14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402011353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58344439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88101740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1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(Ποσά εκφρασμένα σε €)</a:t>
                      </a:r>
                      <a:endParaRPr lang="el-GR" sz="1000" b="1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31/12/2023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31/12/2024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443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Έσοδα Επενδύσεων</a:t>
                      </a: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3.835.520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6.431.722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24679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Κέρδη από πώληση χρηματοοικονομικών στοιχείων </a:t>
                      </a: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1.978.773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6.005.777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61852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Κέρδη από αποτίμηση χρηματοοικονομικών στοιχείων </a:t>
                      </a: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17.229.515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7.548.558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89117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Κέρδη/(Ζημιές) από αποτίμηση επενδυτικών ακινήτων </a:t>
                      </a: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1.138.028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314.296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4146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1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Επενδυτικό Αποτέλεσμα</a:t>
                      </a: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24.181.835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20.300.353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047713"/>
                  </a:ext>
                </a:extLst>
              </a:tr>
            </a:tbl>
          </a:graphicData>
        </a:graphic>
      </p:graphicFrame>
      <p:graphicFrame>
        <p:nvGraphicFramePr>
          <p:cNvPr id="2" name="Γράφημα 28">
            <a:extLst>
              <a:ext uri="{FF2B5EF4-FFF2-40B4-BE49-F238E27FC236}">
                <a16:creationId xmlns:a16="http://schemas.microsoft.com/office/drawing/2014/main" id="{A3F236DE-8162-4089-8111-2B8F6F84F4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452434"/>
              </p:ext>
            </p:extLst>
          </p:nvPr>
        </p:nvGraphicFramePr>
        <p:xfrm>
          <a:off x="395536" y="2499742"/>
          <a:ext cx="799288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7362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30">
            <a:extLst>
              <a:ext uri="{FF2B5EF4-FFF2-40B4-BE49-F238E27FC236}">
                <a16:creationId xmlns:a16="http://schemas.microsoft.com/office/drawing/2014/main" id="{C4145E25-5D02-0861-A0C3-3B7113019601}"/>
              </a:ext>
            </a:extLst>
          </p:cNvPr>
          <p:cNvSpPr txBox="1">
            <a:spLocks/>
          </p:cNvSpPr>
          <p:nvPr/>
        </p:nvSpPr>
        <p:spPr>
          <a:xfrm>
            <a:off x="323528" y="195486"/>
            <a:ext cx="7920880" cy="648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1800" b="1" dirty="0">
                <a:solidFill>
                  <a:srgbClr val="254C6D"/>
                </a:solidFill>
                <a:latin typeface="Averta-ExtraBold" pitchFamily="50" charset="-95"/>
              </a:rPr>
              <a:t>Επενδύσεις 2024</a:t>
            </a:r>
            <a:r>
              <a:rPr lang="en-US" sz="1800" b="1" dirty="0">
                <a:solidFill>
                  <a:srgbClr val="254C6D"/>
                </a:solidFill>
                <a:latin typeface="Averta-ExtraBold" pitchFamily="50" charset="-95"/>
              </a:rPr>
              <a:t> </a:t>
            </a:r>
            <a:br>
              <a:rPr lang="el-GR" b="1" dirty="0">
                <a:solidFill>
                  <a:schemeClr val="dk1"/>
                </a:solidFill>
                <a:latin typeface="Averta-ExtraBold" pitchFamily="50" charset="-95"/>
              </a:rPr>
            </a:br>
            <a:r>
              <a:rPr lang="el-GR" spc="-20" dirty="0">
                <a:solidFill>
                  <a:srgbClr val="5480F7"/>
                </a:solidFill>
                <a:latin typeface="Averta-Semibold" pitchFamily="50" charset="-95"/>
                <a:sym typeface="DM Serif Display"/>
              </a:rPr>
              <a:t>Εξέλιξη και Διάρθρωση Επενδύσεων</a:t>
            </a:r>
          </a:p>
        </p:txBody>
      </p:sp>
      <p:sp>
        <p:nvSpPr>
          <p:cNvPr id="3" name="20 - Ορθογώνιο">
            <a:extLst>
              <a:ext uri="{FF2B5EF4-FFF2-40B4-BE49-F238E27FC236}">
                <a16:creationId xmlns:a16="http://schemas.microsoft.com/office/drawing/2014/main" id="{1A790D54-5214-8E2C-A1C3-A3F37091E8C7}"/>
              </a:ext>
            </a:extLst>
          </p:cNvPr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5" name="19 - Ορθογώνιο">
            <a:extLst>
              <a:ext uri="{FF2B5EF4-FFF2-40B4-BE49-F238E27FC236}">
                <a16:creationId xmlns:a16="http://schemas.microsoft.com/office/drawing/2014/main" id="{18BDA7A2-161D-DDF3-1CE4-0B07CAE63C4D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14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A67DE29-AF46-4F2E-F274-1D7B533CA1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247816"/>
              </p:ext>
            </p:extLst>
          </p:nvPr>
        </p:nvGraphicFramePr>
        <p:xfrm>
          <a:off x="6300192" y="987574"/>
          <a:ext cx="273630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635D556-CBC9-90CA-2DFC-64E048F91B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816083"/>
              </p:ext>
            </p:extLst>
          </p:nvPr>
        </p:nvGraphicFramePr>
        <p:xfrm>
          <a:off x="323528" y="987574"/>
          <a:ext cx="583264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60081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167509-1C79-A817-310C-6F50C46BBE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001"/>
          <a:stretch/>
        </p:blipFill>
        <p:spPr>
          <a:xfrm>
            <a:off x="455608" y="1372070"/>
            <a:ext cx="4307840" cy="2656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BEFA28-071A-C52C-AD5E-CD34A3E7F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400" y="4030171"/>
            <a:ext cx="2641600" cy="223520"/>
          </a:xfrm>
          <a:prstGeom prst="rect">
            <a:avLst/>
          </a:prstGeom>
        </p:spPr>
      </p:pic>
      <p:sp>
        <p:nvSpPr>
          <p:cNvPr id="2" name="Google Shape;155;p30">
            <a:extLst>
              <a:ext uri="{FF2B5EF4-FFF2-40B4-BE49-F238E27FC236}">
                <a16:creationId xmlns:a16="http://schemas.microsoft.com/office/drawing/2014/main" id="{BA26DCC2-E22E-B7A0-3F20-7D59B10E1A1B}"/>
              </a:ext>
            </a:extLst>
          </p:cNvPr>
          <p:cNvSpPr txBox="1">
            <a:spLocks/>
          </p:cNvSpPr>
          <p:nvPr/>
        </p:nvSpPr>
        <p:spPr>
          <a:xfrm>
            <a:off x="323528" y="194400"/>
            <a:ext cx="4968552" cy="504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  <a:t>Δείκτης Απόδοσης Ιδίων Κεφαλαίων</a:t>
            </a:r>
            <a:endParaRPr lang="en-US" sz="1800" b="1" dirty="0">
              <a:solidFill>
                <a:srgbClr val="254C6D"/>
              </a:solidFill>
              <a:latin typeface="Averta-ExtraBold" pitchFamily="50" charset="-95"/>
              <a:sym typeface="DM Serif Display"/>
            </a:endParaRPr>
          </a:p>
          <a:p>
            <a:r>
              <a:rPr lang="el-GR" spc="-20" dirty="0">
                <a:solidFill>
                  <a:srgbClr val="5480F7"/>
                </a:solidFill>
                <a:latin typeface="Averta-Semibold" pitchFamily="50" charset="-95"/>
              </a:rPr>
              <a:t>Ελληνική Ασφαλιστική Αγορά</a:t>
            </a:r>
            <a:endParaRPr lang="el-GR" spc="-20" dirty="0">
              <a:solidFill>
                <a:srgbClr val="5480F7"/>
              </a:solidFill>
              <a:latin typeface="Averta-Semibold" pitchFamily="50" charset="-95"/>
              <a:sym typeface="DM Serif Displ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643D1B-25A2-E140-F80B-904713DF9290}"/>
              </a:ext>
            </a:extLst>
          </p:cNvPr>
          <p:cNvSpPr txBox="1"/>
          <p:nvPr/>
        </p:nvSpPr>
        <p:spPr>
          <a:xfrm>
            <a:off x="323528" y="4590000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800" b="1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Πηγή:</a:t>
            </a:r>
            <a:r>
              <a:rPr lang="el-GR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KPMG – </a:t>
            </a:r>
            <a:r>
              <a:rPr lang="el-GR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 Ετήσια Έκθεση </a:t>
            </a:r>
            <a:r>
              <a:rPr lang="en-US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KPMG</a:t>
            </a:r>
            <a:endParaRPr lang="el-GR" sz="800" dirty="0"/>
          </a:p>
        </p:txBody>
      </p:sp>
      <p:grpSp>
        <p:nvGrpSpPr>
          <p:cNvPr id="13" name="Ομάδα 12">
            <a:extLst>
              <a:ext uri="{FF2B5EF4-FFF2-40B4-BE49-F238E27FC236}">
                <a16:creationId xmlns:a16="http://schemas.microsoft.com/office/drawing/2014/main" id="{38B39411-7DB0-6FA6-6737-1826EA28F8E8}"/>
              </a:ext>
            </a:extLst>
          </p:cNvPr>
          <p:cNvGrpSpPr/>
          <p:nvPr/>
        </p:nvGrpSpPr>
        <p:grpSpPr>
          <a:xfrm>
            <a:off x="5364088" y="2231232"/>
            <a:ext cx="1678411" cy="937890"/>
            <a:chOff x="4895011" y="2152997"/>
            <a:chExt cx="1678411" cy="937890"/>
          </a:xfrm>
        </p:grpSpPr>
        <p:sp>
          <p:nvSpPr>
            <p:cNvPr id="7" name="Google Shape;156;p30">
              <a:extLst>
                <a:ext uri="{FF2B5EF4-FFF2-40B4-BE49-F238E27FC236}">
                  <a16:creationId xmlns:a16="http://schemas.microsoft.com/office/drawing/2014/main" id="{E1401776-AD53-04C1-B78A-459F64BF640B}"/>
                </a:ext>
              </a:extLst>
            </p:cNvPr>
            <p:cNvSpPr txBox="1">
              <a:spLocks/>
            </p:cNvSpPr>
            <p:nvPr/>
          </p:nvSpPr>
          <p:spPr>
            <a:xfrm>
              <a:off x="5016287" y="2152997"/>
              <a:ext cx="1462387" cy="360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5761"/>
                </a:buClr>
                <a:buSzPts val="2800"/>
                <a:buFont typeface="DM Serif Display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54C6D"/>
                  </a:solidFill>
                  <a:effectLst/>
                  <a:uLnTx/>
                  <a:uFillTx/>
                  <a:latin typeface="Open Sans" pitchFamily="34" charset="0"/>
                  <a:ea typeface="Open Sans" pitchFamily="34" charset="0"/>
                  <a:cs typeface="Open Sans" pitchFamily="34" charset="0"/>
                  <a:sym typeface="DM Serif Display"/>
                </a:rPr>
                <a:t>INTERLIFE ROE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435761"/>
                </a:buClr>
                <a:buSzPts val="2800"/>
                <a:buFont typeface="DM Serif Display"/>
                <a:buNone/>
                <a:tabLst/>
                <a:defRPr/>
              </a:pPr>
              <a:r>
                <a:rPr kumimoji="0" lang="el-GR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54C6D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rPr>
                <a:t>202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54C6D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rPr>
                <a:t>3</a:t>
              </a:r>
              <a:endParaRPr kumimoji="0" lang="el-GR" sz="700" b="0" i="0" u="none" strike="noStrike" kern="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8" name="Google Shape;158;p30">
              <a:extLst>
                <a:ext uri="{FF2B5EF4-FFF2-40B4-BE49-F238E27FC236}">
                  <a16:creationId xmlns:a16="http://schemas.microsoft.com/office/drawing/2014/main" id="{32FB645B-C0F6-D690-9404-E6C74A1ED6D6}"/>
                </a:ext>
              </a:extLst>
            </p:cNvPr>
            <p:cNvSpPr txBox="1">
              <a:spLocks/>
            </p:cNvSpPr>
            <p:nvPr/>
          </p:nvSpPr>
          <p:spPr>
            <a:xfrm>
              <a:off x="4895011" y="2513037"/>
              <a:ext cx="1678411" cy="577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9pPr>
            </a:lstStyle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5761"/>
                </a:buClr>
                <a:buSzPts val="2800"/>
                <a:buFont typeface="DM Serif Display"/>
                <a:buNone/>
                <a:tabLst/>
                <a:defRPr/>
              </a:pPr>
              <a:r>
                <a:rPr lang="en-US" sz="3600" spc="-100" dirty="0">
                  <a:solidFill>
                    <a:srgbClr val="5480F7"/>
                  </a:solidFill>
                  <a:latin typeface="Gotham Bold" pitchFamily="2" charset="0"/>
                  <a:ea typeface="DejaVu Sans" pitchFamily="34" charset="0"/>
                  <a:cs typeface="Gotham Light" pitchFamily="50" charset="0"/>
                </a:rPr>
                <a:t>19</a:t>
              </a:r>
              <a:r>
                <a:rPr lang="el-GR" sz="3600" spc="-100" dirty="0">
                  <a:solidFill>
                    <a:srgbClr val="5480F7"/>
                  </a:solidFill>
                  <a:latin typeface="Gotham Bold" pitchFamily="2" charset="0"/>
                  <a:ea typeface="DejaVu Sans" pitchFamily="34" charset="0"/>
                  <a:cs typeface="Gotham Light" pitchFamily="50" charset="0"/>
                </a:rPr>
                <a:t>,</a:t>
              </a:r>
              <a:r>
                <a:rPr lang="en-US" sz="3600" spc="-100" dirty="0">
                  <a:solidFill>
                    <a:srgbClr val="5480F7"/>
                  </a:solidFill>
                  <a:latin typeface="Gotham Bold" pitchFamily="2" charset="0"/>
                  <a:ea typeface="DejaVu Sans" pitchFamily="34" charset="0"/>
                  <a:cs typeface="Gotham Light" pitchFamily="50" charset="0"/>
                </a:rPr>
                <a:t>53</a:t>
              </a:r>
              <a:r>
                <a:rPr kumimoji="0" lang="el-GR" sz="2000" b="0" i="0" u="none" strike="noStrike" kern="0" cap="none" spc="-100" normalizeH="0" baseline="0" noProof="0" dirty="0">
                  <a:ln>
                    <a:noFill/>
                  </a:ln>
                  <a:solidFill>
                    <a:srgbClr val="5480F7"/>
                  </a:solidFill>
                  <a:effectLst/>
                  <a:uLnTx/>
                  <a:uFillTx/>
                  <a:latin typeface="Gotham Bold" pitchFamily="2" charset="0"/>
                  <a:ea typeface="DejaVu Sans" pitchFamily="34" charset="0"/>
                  <a:cs typeface="Gotham Light" pitchFamily="50" charset="0"/>
                  <a:sym typeface="DM Serif Display"/>
                </a:rPr>
                <a:t>%</a:t>
              </a:r>
              <a:endParaRPr kumimoji="0" lang="es" sz="3600" b="0" i="0" u="none" strike="noStrike" kern="0" cap="none" spc="-100" normalizeH="0" baseline="0" noProof="0" dirty="0">
                <a:ln>
                  <a:noFill/>
                </a:ln>
                <a:solidFill>
                  <a:srgbClr val="5480F7"/>
                </a:solidFill>
                <a:effectLst/>
                <a:uLnTx/>
                <a:uFillTx/>
                <a:latin typeface="Gotham Bold" pitchFamily="2" charset="0"/>
                <a:ea typeface="DejaVu Sans" pitchFamily="34" charset="0"/>
                <a:cs typeface="Gotham Light" pitchFamily="50" charset="0"/>
                <a:sym typeface="DM Serif Display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65B4765-C1D9-8242-BA67-9D6568AE41EC}"/>
              </a:ext>
            </a:extLst>
          </p:cNvPr>
          <p:cNvSpPr txBox="1"/>
          <p:nvPr/>
        </p:nvSpPr>
        <p:spPr>
          <a:xfrm>
            <a:off x="492200" y="1246268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200" spc="-20" dirty="0">
                <a:solidFill>
                  <a:srgbClr val="254C6D"/>
                </a:solidFill>
                <a:latin typeface="Averta-Semibold" pitchFamily="50" charset="-95"/>
              </a:rPr>
              <a:t>Απόδοση Κεφαλαίων – </a:t>
            </a:r>
            <a:r>
              <a:rPr lang="en-US" sz="1200" spc="-20" dirty="0">
                <a:solidFill>
                  <a:srgbClr val="254C6D"/>
                </a:solidFill>
                <a:latin typeface="Averta-Semibold" pitchFamily="50" charset="-95"/>
              </a:rPr>
              <a:t>ROE </a:t>
            </a:r>
            <a:r>
              <a:rPr lang="el-GR" sz="1200" spc="-20" dirty="0">
                <a:solidFill>
                  <a:srgbClr val="254C6D"/>
                </a:solidFill>
                <a:latin typeface="Averta-Semibold" pitchFamily="50" charset="-95"/>
              </a:rPr>
              <a:t>(προ φόρων)</a:t>
            </a:r>
            <a:endParaRPr lang="el-GR" sz="1200" spc="-20" dirty="0">
              <a:solidFill>
                <a:srgbClr val="254C6D"/>
              </a:solidFill>
              <a:latin typeface="Averta-Semibold" pitchFamily="50" charset="-95"/>
              <a:sym typeface="DM Serif Display"/>
            </a:endParaRPr>
          </a:p>
        </p:txBody>
      </p:sp>
      <p:cxnSp>
        <p:nvCxnSpPr>
          <p:cNvPr id="12" name="46 - Γωνιακή σύνδεση">
            <a:extLst>
              <a:ext uri="{FF2B5EF4-FFF2-40B4-BE49-F238E27FC236}">
                <a16:creationId xmlns:a16="http://schemas.microsoft.com/office/drawing/2014/main" id="{1710BB2A-9256-FAE1-89C7-ACAFCDBAE14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353784" y="2912003"/>
            <a:ext cx="1010304" cy="419583"/>
          </a:xfrm>
          <a:prstGeom prst="bentConnector3">
            <a:avLst>
              <a:gd name="adj1" fmla="val 66058"/>
            </a:avLst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9 - Ορθογώνιο">
            <a:extLst>
              <a:ext uri="{FF2B5EF4-FFF2-40B4-BE49-F238E27FC236}">
                <a16:creationId xmlns:a16="http://schemas.microsoft.com/office/drawing/2014/main" id="{1183CC6A-EE6D-1930-F564-1EE92471E428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15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20" name="20 - Ορθογώνιο">
            <a:extLst>
              <a:ext uri="{FF2B5EF4-FFF2-40B4-BE49-F238E27FC236}">
                <a16:creationId xmlns:a16="http://schemas.microsoft.com/office/drawing/2014/main" id="{4D13D228-5D03-1611-8FD1-D344129AEF03}"/>
              </a:ext>
            </a:extLst>
          </p:cNvPr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217394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ctrTitle" idx="21"/>
          </p:nvPr>
        </p:nvSpPr>
        <p:spPr>
          <a:xfrm>
            <a:off x="323528" y="195486"/>
            <a:ext cx="6120680" cy="576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  <a:t>Εξέλιξη Παραγωγής 2024</a:t>
            </a:r>
            <a: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  <a:t> </a:t>
            </a:r>
            <a:b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</a:br>
            <a:r>
              <a:rPr lang="el-GR" sz="1400" spc="-20" dirty="0">
                <a:solidFill>
                  <a:srgbClr val="5480F7"/>
                </a:solidFill>
                <a:latin typeface="Averta-Semibold" pitchFamily="50" charset="-95"/>
              </a:rPr>
              <a:t>Ανά Κλάδο Ασφάλισης</a:t>
            </a:r>
            <a:endParaRPr lang="el-GR" sz="1400" spc="-20" dirty="0">
              <a:solidFill>
                <a:srgbClr val="254C6D"/>
              </a:solidFill>
              <a:latin typeface="Averta-Semibold" pitchFamily="50" charset="-95"/>
            </a:endParaRPr>
          </a:p>
        </p:txBody>
      </p:sp>
      <p:sp>
        <p:nvSpPr>
          <p:cNvPr id="2" name="20 - Ορθογώνιο">
            <a:extLst>
              <a:ext uri="{FF2B5EF4-FFF2-40B4-BE49-F238E27FC236}">
                <a16:creationId xmlns:a16="http://schemas.microsoft.com/office/drawing/2014/main" id="{0E281150-D410-A261-6217-D5638A809FA3}"/>
              </a:ext>
            </a:extLst>
          </p:cNvPr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4" name="19 - Ορθογώνιο">
            <a:extLst>
              <a:ext uri="{FF2B5EF4-FFF2-40B4-BE49-F238E27FC236}">
                <a16:creationId xmlns:a16="http://schemas.microsoft.com/office/drawing/2014/main" id="{3F4DDD5A-CF45-0D3E-7B7F-A2FF1499DE47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16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769E8969-D26E-7BC9-D959-DB71E7A16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936795"/>
              </p:ext>
            </p:extLst>
          </p:nvPr>
        </p:nvGraphicFramePr>
        <p:xfrm>
          <a:off x="414118" y="1059582"/>
          <a:ext cx="7919998" cy="2573298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3793282">
                  <a:extLst>
                    <a:ext uri="{9D8B030D-6E8A-4147-A177-3AD203B41FA5}">
                      <a16:colId xmlns:a16="http://schemas.microsoft.com/office/drawing/2014/main" val="1268857813"/>
                    </a:ext>
                  </a:extLst>
                </a:gridCol>
                <a:gridCol w="1031679">
                  <a:extLst>
                    <a:ext uri="{9D8B030D-6E8A-4147-A177-3AD203B41FA5}">
                      <a16:colId xmlns:a16="http://schemas.microsoft.com/office/drawing/2014/main" val="3041954449"/>
                    </a:ext>
                  </a:extLst>
                </a:gridCol>
                <a:gridCol w="1031679">
                  <a:extLst>
                    <a:ext uri="{9D8B030D-6E8A-4147-A177-3AD203B41FA5}">
                      <a16:colId xmlns:a16="http://schemas.microsoft.com/office/drawing/2014/main" val="1678214530"/>
                    </a:ext>
                  </a:extLst>
                </a:gridCol>
                <a:gridCol w="1031679">
                  <a:extLst>
                    <a:ext uri="{9D8B030D-6E8A-4147-A177-3AD203B41FA5}">
                      <a16:colId xmlns:a16="http://schemas.microsoft.com/office/drawing/2014/main" val="103229735"/>
                    </a:ext>
                  </a:extLst>
                </a:gridCol>
                <a:gridCol w="1031679">
                  <a:extLst>
                    <a:ext uri="{9D8B030D-6E8A-4147-A177-3AD203B41FA5}">
                      <a16:colId xmlns:a16="http://schemas.microsoft.com/office/drawing/2014/main" val="1103842109"/>
                    </a:ext>
                  </a:extLst>
                </a:gridCol>
              </a:tblGrid>
              <a:tr h="395892">
                <a:tc>
                  <a:txBody>
                    <a:bodyPr/>
                    <a:lstStyle/>
                    <a:p>
                      <a:pPr algn="l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Κλάδος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</a:t>
                      </a:r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l-GR" sz="1050" b="1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</a:t>
                      </a:r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l-GR" sz="1050" b="1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Διαφορά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± %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15219"/>
                  </a:ext>
                </a:extLst>
              </a:tr>
              <a:tr h="296919">
                <a:tc>
                  <a:txBody>
                    <a:bodyPr/>
                    <a:lstStyle/>
                    <a:p>
                      <a:pPr algn="l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Μεταφορών &amp; Σκαφών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2.151.572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2.389.797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238.225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</a:t>
                      </a:r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07</a:t>
                      </a: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455997"/>
                  </a:ext>
                </a:extLst>
              </a:tr>
              <a:tr h="296919">
                <a:tc>
                  <a:txBody>
                    <a:bodyPr/>
                    <a:lstStyle/>
                    <a:p>
                      <a:pPr algn="l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Ατυχημάτων &amp; Ασθενείας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13.392.225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13.999.105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606.880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</a:t>
                      </a:r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53</a:t>
                      </a: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906703"/>
                  </a:ext>
                </a:extLst>
              </a:tr>
              <a:tr h="296919">
                <a:tc>
                  <a:txBody>
                    <a:bodyPr/>
                    <a:lstStyle/>
                    <a:p>
                      <a:pPr algn="l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Περιουσίας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3.634.335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3.910.594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276.259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</a:t>
                      </a:r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</a:t>
                      </a: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032236"/>
                  </a:ext>
                </a:extLst>
              </a:tr>
              <a:tr h="296919">
                <a:tc>
                  <a:txBody>
                    <a:bodyPr/>
                    <a:lstStyle/>
                    <a:p>
                      <a:pPr algn="l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Αστικής Ευθύνης Οχημάτων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47.344.153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50.401.245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3.057.092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6,</a:t>
                      </a:r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46</a:t>
                      </a: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042403"/>
                  </a:ext>
                </a:extLst>
              </a:tr>
              <a:tr h="296919">
                <a:tc>
                  <a:txBody>
                    <a:bodyPr/>
                    <a:lstStyle/>
                    <a:p>
                      <a:pPr algn="l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Χερσαίων Οχημάτων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14.063.728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16.124.290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2.060.562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</a:t>
                      </a:r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65</a:t>
                      </a: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002355"/>
                  </a:ext>
                </a:extLst>
              </a:tr>
              <a:tr h="296919">
                <a:tc>
                  <a:txBody>
                    <a:bodyPr/>
                    <a:lstStyle/>
                    <a:p>
                      <a:pPr algn="l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Λοιπών κλάδων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13.235.476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13.523.027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287.552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</a:t>
                      </a:r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</a:t>
                      </a: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347201"/>
                  </a:ext>
                </a:extLst>
              </a:tr>
              <a:tr h="395892">
                <a:tc>
                  <a:txBody>
                    <a:bodyPr/>
                    <a:lstStyle/>
                    <a:p>
                      <a:pPr algn="l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Σύνολο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93.821.488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100.348.059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6.526.571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</a:t>
                      </a:r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96</a:t>
                      </a:r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039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068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ctrTitle" idx="21"/>
          </p:nvPr>
        </p:nvSpPr>
        <p:spPr>
          <a:xfrm>
            <a:off x="323528" y="195486"/>
            <a:ext cx="6120680" cy="648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  <a:t>Εξέλιξη Παραγωγής 2024 </a:t>
            </a:r>
            <a:b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</a:br>
            <a:r>
              <a:rPr lang="el-GR" sz="1400" spc="-20" dirty="0">
                <a:solidFill>
                  <a:srgbClr val="5480F7"/>
                </a:solidFill>
                <a:latin typeface="Averta-Semibold" pitchFamily="50" charset="-95"/>
              </a:rPr>
              <a:t>Κλάδος Αυτοκινήτου – Λοιποί Κλάδοι</a:t>
            </a:r>
            <a:endParaRPr lang="el-GR" sz="1400" spc="-20" dirty="0">
              <a:solidFill>
                <a:srgbClr val="254C6D"/>
              </a:solidFill>
              <a:latin typeface="Averta-Semibold" pitchFamily="50" charset="-95"/>
            </a:endParaRPr>
          </a:p>
        </p:txBody>
      </p:sp>
      <p:sp>
        <p:nvSpPr>
          <p:cNvPr id="2" name="20 - Ορθογώνιο">
            <a:extLst>
              <a:ext uri="{FF2B5EF4-FFF2-40B4-BE49-F238E27FC236}">
                <a16:creationId xmlns:a16="http://schemas.microsoft.com/office/drawing/2014/main" id="{0E281150-D410-A261-6217-D5638A809FA3}"/>
              </a:ext>
            </a:extLst>
          </p:cNvPr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4" name="19 - Ορθογώνιο">
            <a:extLst>
              <a:ext uri="{FF2B5EF4-FFF2-40B4-BE49-F238E27FC236}">
                <a16:creationId xmlns:a16="http://schemas.microsoft.com/office/drawing/2014/main" id="{3F4DDD5A-CF45-0D3E-7B7F-A2FF1499DE47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17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769E8969-D26E-7BC9-D959-DB71E7A16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644111"/>
              </p:ext>
            </p:extLst>
          </p:nvPr>
        </p:nvGraphicFramePr>
        <p:xfrm>
          <a:off x="414118" y="1059582"/>
          <a:ext cx="7902298" cy="1296000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3797842">
                  <a:extLst>
                    <a:ext uri="{9D8B030D-6E8A-4147-A177-3AD203B41FA5}">
                      <a16:colId xmlns:a16="http://schemas.microsoft.com/office/drawing/2014/main" val="1268857813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3041954449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1678214530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103229735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110384210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Κλάδοι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2023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2024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Απόκλιση 2023/2024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± %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1521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Motor</a:t>
                      </a:r>
                      <a:endParaRPr lang="el-GR" sz="1050" b="0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72.623.634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78.388.943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5.765.309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7,94%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45599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Non-Motor</a:t>
                      </a:r>
                      <a:endParaRPr lang="el-GR" sz="1050" b="0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21.197.854</a:t>
                      </a: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21.959.116</a:t>
                      </a: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761.262</a:t>
                      </a: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</a:t>
                      </a: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59%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9067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Σύνολο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93.821.488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100.348.059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6.526.571</a:t>
                      </a:r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</a:t>
                      </a:r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96%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039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851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A7DD5-AB9C-3272-E9D9-A0E07AB0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5;p30">
            <a:extLst>
              <a:ext uri="{FF2B5EF4-FFF2-40B4-BE49-F238E27FC236}">
                <a16:creationId xmlns:a16="http://schemas.microsoft.com/office/drawing/2014/main" id="{A2575A9E-004B-FC36-F7FB-7527C725A68A}"/>
              </a:ext>
            </a:extLst>
          </p:cNvPr>
          <p:cNvSpPr txBox="1">
            <a:spLocks/>
          </p:cNvSpPr>
          <p:nvPr/>
        </p:nvSpPr>
        <p:spPr>
          <a:xfrm>
            <a:off x="323528" y="195486"/>
            <a:ext cx="6120680" cy="648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  <a:t>Συγκριτικά Στοιχεία Ασφαλίστρων Ελλάδα </a:t>
            </a:r>
            <a:r>
              <a:rPr lang="en-US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  <a:t>Vs. </a:t>
            </a:r>
            <a:r>
              <a:rPr lang="el-GR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  <a:t>Ευρώπη</a:t>
            </a:r>
            <a:b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</a:br>
            <a:r>
              <a:rPr lang="el-GR" spc="-20" dirty="0">
                <a:solidFill>
                  <a:srgbClr val="5480F7"/>
                </a:solidFill>
                <a:latin typeface="Averta-Semibold" pitchFamily="50" charset="-95"/>
              </a:rPr>
              <a:t>Ασφάλιστρα ανά Κάτοικο</a:t>
            </a:r>
            <a:endParaRPr lang="el-GR" spc="-20" dirty="0">
              <a:solidFill>
                <a:srgbClr val="254C6D"/>
              </a:solidFill>
              <a:latin typeface="Averta-Semibold" pitchFamily="50" charset="-95"/>
            </a:endParaRPr>
          </a:p>
        </p:txBody>
      </p:sp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id="{08EC2F35-EFEE-7861-68B4-F56CEFE5F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896789"/>
              </p:ext>
            </p:extLst>
          </p:nvPr>
        </p:nvGraphicFramePr>
        <p:xfrm>
          <a:off x="414118" y="1058400"/>
          <a:ext cx="8262340" cy="1872000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1800790">
                  <a:extLst>
                    <a:ext uri="{9D8B030D-6E8A-4147-A177-3AD203B41FA5}">
                      <a16:colId xmlns:a16="http://schemas.microsoft.com/office/drawing/2014/main" val="1268857813"/>
                    </a:ext>
                  </a:extLst>
                </a:gridCol>
                <a:gridCol w="1076925">
                  <a:extLst>
                    <a:ext uri="{9D8B030D-6E8A-4147-A177-3AD203B41FA5}">
                      <a16:colId xmlns:a16="http://schemas.microsoft.com/office/drawing/2014/main" val="3586772996"/>
                    </a:ext>
                  </a:extLst>
                </a:gridCol>
                <a:gridCol w="1076925">
                  <a:extLst>
                    <a:ext uri="{9D8B030D-6E8A-4147-A177-3AD203B41FA5}">
                      <a16:colId xmlns:a16="http://schemas.microsoft.com/office/drawing/2014/main" val="2839741573"/>
                    </a:ext>
                  </a:extLst>
                </a:gridCol>
                <a:gridCol w="1076925">
                  <a:extLst>
                    <a:ext uri="{9D8B030D-6E8A-4147-A177-3AD203B41FA5}">
                      <a16:colId xmlns:a16="http://schemas.microsoft.com/office/drawing/2014/main" val="1394382230"/>
                    </a:ext>
                  </a:extLst>
                </a:gridCol>
                <a:gridCol w="1076925">
                  <a:extLst>
                    <a:ext uri="{9D8B030D-6E8A-4147-A177-3AD203B41FA5}">
                      <a16:colId xmlns:a16="http://schemas.microsoft.com/office/drawing/2014/main" val="3874318646"/>
                    </a:ext>
                  </a:extLst>
                </a:gridCol>
                <a:gridCol w="1076925">
                  <a:extLst>
                    <a:ext uri="{9D8B030D-6E8A-4147-A177-3AD203B41FA5}">
                      <a16:colId xmlns:a16="http://schemas.microsoft.com/office/drawing/2014/main" val="103229735"/>
                    </a:ext>
                  </a:extLst>
                </a:gridCol>
                <a:gridCol w="1076925">
                  <a:extLst>
                    <a:ext uri="{9D8B030D-6E8A-4147-A177-3AD203B41FA5}">
                      <a16:colId xmlns:a16="http://schemas.microsoft.com/office/drawing/2014/main" val="1103842109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l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Ασφαλίσεις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2022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050" b="1" dirty="0">
                          <a:solidFill>
                            <a:srgbClr val="5480F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2023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l-GR" sz="1050" b="1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Μεταβολή </a:t>
                      </a:r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(%) 2022 – 2023</a:t>
                      </a:r>
                      <a:endParaRPr lang="el-GR" sz="1050" b="1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l-GR" sz="1050" b="1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1521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l"/>
                      <a:endParaRPr lang="el-GR" sz="1050" b="1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Ελλάδα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Ευρώπη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1" dirty="0">
                          <a:solidFill>
                            <a:srgbClr val="5480F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Ελλάδα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1" dirty="0">
                          <a:solidFill>
                            <a:srgbClr val="5480F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Ευρώπη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Ελλάδα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Ευρώπη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7422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Γενικές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195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1,242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214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1,321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45599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Αυτοκίνητο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95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381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405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9067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Κατοικία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48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397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54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427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03223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Λοιπές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53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464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58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489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04240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8BD7654-2D28-024E-4D3E-87CECAC2C0AC}"/>
              </a:ext>
            </a:extLst>
          </p:cNvPr>
          <p:cNvSpPr txBox="1"/>
          <p:nvPr/>
        </p:nvSpPr>
        <p:spPr>
          <a:xfrm>
            <a:off x="323528" y="4590000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800" b="1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Πηγή: </a:t>
            </a:r>
            <a:r>
              <a:rPr lang="el-GR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ΕΑΕΕ, </a:t>
            </a:r>
            <a:r>
              <a:rPr lang="en-US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EIOPA</a:t>
            </a:r>
            <a:endParaRPr lang="el-GR" sz="800" dirty="0"/>
          </a:p>
        </p:txBody>
      </p:sp>
      <p:sp>
        <p:nvSpPr>
          <p:cNvPr id="2" name="19 - Ορθογώνιο">
            <a:extLst>
              <a:ext uri="{FF2B5EF4-FFF2-40B4-BE49-F238E27FC236}">
                <a16:creationId xmlns:a16="http://schemas.microsoft.com/office/drawing/2014/main" id="{4F290A3F-5CFE-6713-71C6-5FD129D21B19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18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4" name="20 - Ορθογώνιο">
            <a:extLst>
              <a:ext uri="{FF2B5EF4-FFF2-40B4-BE49-F238E27FC236}">
                <a16:creationId xmlns:a16="http://schemas.microsoft.com/office/drawing/2014/main" id="{91117275-4143-CFA3-952B-1FED237F8672}"/>
              </a:ext>
            </a:extLst>
          </p:cNvPr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972477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D23DE6A0-7FF8-7DA6-8732-B92B70EC960C}"/>
              </a:ext>
            </a:extLst>
          </p:cNvPr>
          <p:cNvSpPr/>
          <p:nvPr/>
        </p:nvSpPr>
        <p:spPr>
          <a:xfrm>
            <a:off x="5076056" y="0"/>
            <a:ext cx="4067944" cy="5143500"/>
          </a:xfrm>
          <a:prstGeom prst="rect">
            <a:avLst/>
          </a:prstGeom>
          <a:solidFill>
            <a:srgbClr val="ECF1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3" name="Εικόνα 32" descr="Εικόνα που περιέχει χάρτης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0089A3C3-69ED-D79C-F8AA-8149ED0DA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894" y="1334089"/>
            <a:ext cx="3096957" cy="3141411"/>
          </a:xfrm>
          <a:prstGeom prst="rect">
            <a:avLst/>
          </a:prstGeom>
        </p:spPr>
      </p:pic>
      <p:sp>
        <p:nvSpPr>
          <p:cNvPr id="2" name="Google Shape;155;p30">
            <a:extLst>
              <a:ext uri="{FF2B5EF4-FFF2-40B4-BE49-F238E27FC236}">
                <a16:creationId xmlns:a16="http://schemas.microsoft.com/office/drawing/2014/main" id="{71A28010-7558-B780-4438-97070B4F671E}"/>
              </a:ext>
            </a:extLst>
          </p:cNvPr>
          <p:cNvSpPr txBox="1">
            <a:spLocks/>
          </p:cNvSpPr>
          <p:nvPr/>
        </p:nvSpPr>
        <p:spPr>
          <a:xfrm>
            <a:off x="323528" y="194400"/>
            <a:ext cx="4464128" cy="587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  <a:t>Συγκριτικά Στοιχεία Ασφαλίστρων</a:t>
            </a:r>
            <a:br>
              <a:rPr lang="el-GR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</a:br>
            <a:r>
              <a:rPr lang="el-GR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  <a:t>Ελλάδα </a:t>
            </a:r>
            <a:r>
              <a:rPr lang="en-US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  <a:t>Vs. </a:t>
            </a:r>
            <a:r>
              <a:rPr lang="el-GR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  <a:t>Ευρώπη</a:t>
            </a:r>
          </a:p>
          <a:p>
            <a:r>
              <a:rPr lang="el-GR" spc="-20" dirty="0">
                <a:solidFill>
                  <a:srgbClr val="5480F7"/>
                </a:solidFill>
                <a:latin typeface="Averta-Semibold" pitchFamily="50" charset="-95"/>
              </a:rPr>
              <a:t>ΑΕΠ </a:t>
            </a:r>
            <a:r>
              <a:rPr lang="en-US" spc="-20" dirty="0">
                <a:solidFill>
                  <a:srgbClr val="5480F7"/>
                </a:solidFill>
                <a:latin typeface="Averta-Semibold" pitchFamily="50" charset="-95"/>
              </a:rPr>
              <a:t>Vs.</a:t>
            </a:r>
            <a:r>
              <a:rPr lang="el-GR" spc="-20" dirty="0">
                <a:solidFill>
                  <a:srgbClr val="5480F7"/>
                </a:solidFill>
                <a:latin typeface="Averta-Semibold" pitchFamily="50" charset="-95"/>
              </a:rPr>
              <a:t> Ασφάλιστρα: Ετήσια Μεταβολή %</a:t>
            </a:r>
            <a:endParaRPr lang="el-GR" spc="-20" dirty="0">
              <a:solidFill>
                <a:srgbClr val="5480F7"/>
              </a:solidFill>
              <a:latin typeface="Averta-Semibold" pitchFamily="50" charset="-95"/>
              <a:sym typeface="DM Serif Displ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32E400-7E0D-676A-0F55-42F22A611F01}"/>
              </a:ext>
            </a:extLst>
          </p:cNvPr>
          <p:cNvSpPr txBox="1"/>
          <p:nvPr/>
        </p:nvSpPr>
        <p:spPr>
          <a:xfrm>
            <a:off x="323528" y="4590000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800" b="1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Πηγή: </a:t>
            </a:r>
            <a:r>
              <a:rPr lang="el-GR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ΕΛΣΤΑΤ, ΕΑΕΕ</a:t>
            </a:r>
            <a:endParaRPr lang="el-GR" sz="800" dirty="0"/>
          </a:p>
        </p:txBody>
      </p:sp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D76C7668-49F1-F89C-EF60-AE192B81F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39500"/>
              </p:ext>
            </p:extLst>
          </p:nvPr>
        </p:nvGraphicFramePr>
        <p:xfrm>
          <a:off x="414118" y="1663748"/>
          <a:ext cx="4373538" cy="1296000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1061538">
                  <a:extLst>
                    <a:ext uri="{9D8B030D-6E8A-4147-A177-3AD203B41FA5}">
                      <a16:colId xmlns:a16="http://schemas.microsoft.com/office/drawing/2014/main" val="126885781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8677299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83974157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39438223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874318646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l"/>
                      <a:endParaRPr lang="el-GR" sz="1050" b="1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2022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050" b="1" dirty="0">
                          <a:solidFill>
                            <a:srgbClr val="5480F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2023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l-GR" sz="1050" b="1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1521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l"/>
                      <a:endParaRPr lang="el-GR" sz="1050" b="1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Ελλάδα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Ευρώπη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1" dirty="0">
                          <a:solidFill>
                            <a:srgbClr val="5480F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Ελλάδα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1" dirty="0">
                          <a:solidFill>
                            <a:srgbClr val="5480F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Ευρώπη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7422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ΑΕΠ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5,6%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3,5%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2,3%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0,4%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45599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Ασφάλιστρα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906703"/>
                  </a:ext>
                </a:extLst>
              </a:tr>
            </a:tbl>
          </a:graphicData>
        </a:graphic>
      </p:graphicFrame>
      <p:sp>
        <p:nvSpPr>
          <p:cNvPr id="14" name="Google Shape;155;p30">
            <a:extLst>
              <a:ext uri="{FF2B5EF4-FFF2-40B4-BE49-F238E27FC236}">
                <a16:creationId xmlns:a16="http://schemas.microsoft.com/office/drawing/2014/main" id="{A044EDF0-B283-B05F-439C-4BB5C10F0E9B}"/>
              </a:ext>
            </a:extLst>
          </p:cNvPr>
          <p:cNvSpPr txBox="1">
            <a:spLocks/>
          </p:cNvSpPr>
          <p:nvPr/>
        </p:nvSpPr>
        <p:spPr>
          <a:xfrm>
            <a:off x="5420652" y="194400"/>
            <a:ext cx="3310751" cy="8651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1800" b="1" dirty="0">
                <a:solidFill>
                  <a:srgbClr val="254C6D"/>
                </a:solidFill>
                <a:latin typeface="Averta-ExtraBold" pitchFamily="50" charset="-95"/>
              </a:rPr>
              <a:t>Σχέση Ασφαλιστικής Παραγωγής</a:t>
            </a:r>
            <a:r>
              <a:rPr lang="en-US" sz="1800" b="1" dirty="0">
                <a:solidFill>
                  <a:srgbClr val="254C6D"/>
                </a:solidFill>
                <a:latin typeface="Averta-ExtraBold" pitchFamily="50" charset="-95"/>
              </a:rPr>
              <a:t> </a:t>
            </a:r>
            <a:r>
              <a:rPr lang="el-GR" sz="1800" b="1" dirty="0">
                <a:solidFill>
                  <a:srgbClr val="254C6D"/>
                </a:solidFill>
                <a:latin typeface="Averta-ExtraBold" pitchFamily="50" charset="-95"/>
              </a:rPr>
              <a:t>με ΑΕΠ</a:t>
            </a:r>
            <a:endParaRPr lang="el-GR" sz="1800" b="1" dirty="0">
              <a:solidFill>
                <a:srgbClr val="254C6D"/>
              </a:solidFill>
              <a:latin typeface="Averta-ExtraBold" pitchFamily="50" charset="-95"/>
              <a:sym typeface="DM Serif Display"/>
            </a:endParaRPr>
          </a:p>
          <a:p>
            <a:r>
              <a:rPr lang="el-GR" spc="-20" dirty="0">
                <a:solidFill>
                  <a:srgbClr val="5480F7"/>
                </a:solidFill>
                <a:latin typeface="Averta-Semibold" pitchFamily="50" charset="-95"/>
              </a:rPr>
              <a:t>Ασφαλιστική Διείσδυση Ελλάδα (%)</a:t>
            </a:r>
            <a:endParaRPr lang="el-GR" spc="-20" dirty="0">
              <a:solidFill>
                <a:srgbClr val="5480F7"/>
              </a:solidFill>
              <a:latin typeface="Averta-Semibold" pitchFamily="50" charset="-95"/>
              <a:sym typeface="DM Serif Display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D92C3C-F4CF-284B-03EB-05750F5DBF21}"/>
              </a:ext>
            </a:extLst>
          </p:cNvPr>
          <p:cNvSpPr txBox="1"/>
          <p:nvPr/>
        </p:nvSpPr>
        <p:spPr>
          <a:xfrm>
            <a:off x="5420652" y="4590000"/>
            <a:ext cx="10955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800" b="1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Πηγή: </a:t>
            </a:r>
            <a:r>
              <a:rPr lang="el-GR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ΕΑΕΕ, </a:t>
            </a:r>
            <a:r>
              <a:rPr lang="en-US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EIOPA</a:t>
            </a:r>
            <a:endParaRPr lang="el-GR" sz="800" dirty="0"/>
          </a:p>
        </p:txBody>
      </p: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26D7D8BE-7BC3-D144-A93E-DD5F1F64F64C}"/>
              </a:ext>
            </a:extLst>
          </p:cNvPr>
          <p:cNvGrpSpPr/>
          <p:nvPr/>
        </p:nvGrpSpPr>
        <p:grpSpPr>
          <a:xfrm>
            <a:off x="7267495" y="1961295"/>
            <a:ext cx="1462387" cy="883595"/>
            <a:chOff x="302559" y="3135810"/>
            <a:chExt cx="1462387" cy="883595"/>
          </a:xfrm>
        </p:grpSpPr>
        <p:sp>
          <p:nvSpPr>
            <p:cNvPr id="20" name="Ορθογώνιο: Στρογγύλεμα γωνιών 19">
              <a:extLst>
                <a:ext uri="{FF2B5EF4-FFF2-40B4-BE49-F238E27FC236}">
                  <a16:creationId xmlns:a16="http://schemas.microsoft.com/office/drawing/2014/main" id="{A649DE65-597B-454A-A1FC-7CAE0DF429CC}"/>
                </a:ext>
              </a:extLst>
            </p:cNvPr>
            <p:cNvSpPr/>
            <p:nvPr/>
          </p:nvSpPr>
          <p:spPr>
            <a:xfrm>
              <a:off x="347024" y="3393840"/>
              <a:ext cx="1368152" cy="288032"/>
            </a:xfrm>
            <a:prstGeom prst="roundRect">
              <a:avLst>
                <a:gd name="adj" fmla="val 47893"/>
              </a:avLst>
            </a:prstGeom>
            <a:solidFill>
              <a:srgbClr val="5480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Ορθογώνιο: Στρογγύλεμα γωνιών 20">
              <a:extLst>
                <a:ext uri="{FF2B5EF4-FFF2-40B4-BE49-F238E27FC236}">
                  <a16:creationId xmlns:a16="http://schemas.microsoft.com/office/drawing/2014/main" id="{6C0643A2-191E-C31E-5921-2E4F03AD21DD}"/>
                </a:ext>
              </a:extLst>
            </p:cNvPr>
            <p:cNvSpPr/>
            <p:nvPr/>
          </p:nvSpPr>
          <p:spPr>
            <a:xfrm>
              <a:off x="347024" y="3723878"/>
              <a:ext cx="1368152" cy="288032"/>
            </a:xfrm>
            <a:prstGeom prst="roundRect">
              <a:avLst>
                <a:gd name="adj" fmla="val 47893"/>
              </a:avLst>
            </a:prstGeom>
            <a:solidFill>
              <a:srgbClr val="254C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2" name="Google Shape;156;p30">
              <a:extLst>
                <a:ext uri="{FF2B5EF4-FFF2-40B4-BE49-F238E27FC236}">
                  <a16:creationId xmlns:a16="http://schemas.microsoft.com/office/drawing/2014/main" id="{C70AD587-ADBA-4F3A-4174-7A92DAC62E93}"/>
                </a:ext>
              </a:extLst>
            </p:cNvPr>
            <p:cNvSpPr txBox="1">
              <a:spLocks/>
            </p:cNvSpPr>
            <p:nvPr/>
          </p:nvSpPr>
          <p:spPr>
            <a:xfrm>
              <a:off x="683568" y="3135810"/>
              <a:ext cx="682899" cy="2160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5761"/>
                </a:buClr>
                <a:buSzPts val="2800"/>
                <a:buFont typeface="DM Serif Display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54C6D"/>
                  </a:solidFill>
                  <a:effectLst/>
                  <a:uLnTx/>
                  <a:uFillTx/>
                  <a:latin typeface="Open Sans" pitchFamily="34" charset="0"/>
                  <a:ea typeface="Open Sans" pitchFamily="34" charset="0"/>
                  <a:cs typeface="Open Sans" pitchFamily="34" charset="0"/>
                  <a:sym typeface="DM Serif Display"/>
                </a:rPr>
                <a:t>Ελλάδα</a:t>
              </a:r>
              <a:endPara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8" name="Google Shape;156;p30">
              <a:extLst>
                <a:ext uri="{FF2B5EF4-FFF2-40B4-BE49-F238E27FC236}">
                  <a16:creationId xmlns:a16="http://schemas.microsoft.com/office/drawing/2014/main" id="{DDF373A7-BC2D-5B07-8429-9389886A2E3E}"/>
                </a:ext>
              </a:extLst>
            </p:cNvPr>
            <p:cNvSpPr txBox="1">
              <a:spLocks/>
            </p:cNvSpPr>
            <p:nvPr/>
          </p:nvSpPr>
          <p:spPr>
            <a:xfrm>
              <a:off x="302559" y="3383381"/>
              <a:ext cx="1462387" cy="288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435761"/>
                </a:buClr>
                <a:buSzPts val="2800"/>
                <a:buFont typeface="DM Serif Display"/>
                <a:buNone/>
                <a:tabLst/>
                <a:defRPr/>
              </a:pPr>
              <a:r>
                <a:rPr lang="el-GR" sz="1100" dirty="0">
                  <a:solidFill>
                    <a:schemeClr val="bg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2023: </a:t>
              </a:r>
              <a:r>
                <a:rPr lang="el-GR" sz="1400" b="1" dirty="0">
                  <a:solidFill>
                    <a:schemeClr val="bg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2,4%</a:t>
              </a:r>
            </a:p>
          </p:txBody>
        </p:sp>
        <p:sp>
          <p:nvSpPr>
            <p:cNvPr id="23" name="Google Shape;156;p30">
              <a:extLst>
                <a:ext uri="{FF2B5EF4-FFF2-40B4-BE49-F238E27FC236}">
                  <a16:creationId xmlns:a16="http://schemas.microsoft.com/office/drawing/2014/main" id="{6F3DFE80-271A-2422-0003-DD8E779ED45B}"/>
                </a:ext>
              </a:extLst>
            </p:cNvPr>
            <p:cNvSpPr txBox="1">
              <a:spLocks/>
            </p:cNvSpPr>
            <p:nvPr/>
          </p:nvSpPr>
          <p:spPr>
            <a:xfrm>
              <a:off x="302559" y="3731373"/>
              <a:ext cx="1462387" cy="288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435761"/>
                </a:buClr>
                <a:buSzPts val="2800"/>
                <a:buFont typeface="DM Serif Display"/>
                <a:buNone/>
                <a:tabLst/>
                <a:defRPr/>
              </a:pPr>
              <a:r>
                <a:rPr lang="el-GR" sz="1100" dirty="0">
                  <a:solidFill>
                    <a:schemeClr val="bg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2022:</a:t>
              </a:r>
              <a:r>
                <a:rPr lang="el-GR" sz="1400" dirty="0">
                  <a:solidFill>
                    <a:schemeClr val="bg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</a:t>
              </a:r>
              <a:r>
                <a:rPr lang="el-GR" sz="1400" b="1" dirty="0">
                  <a:solidFill>
                    <a:schemeClr val="bg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2,3%</a:t>
              </a:r>
            </a:p>
          </p:txBody>
        </p:sp>
      </p:grpSp>
      <p:sp>
        <p:nvSpPr>
          <p:cNvPr id="3" name="19 - Ορθογώνιο">
            <a:extLst>
              <a:ext uri="{FF2B5EF4-FFF2-40B4-BE49-F238E27FC236}">
                <a16:creationId xmlns:a16="http://schemas.microsoft.com/office/drawing/2014/main" id="{FBD8ACA5-B92A-D651-1C60-9D7FC744C349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19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4" name="20 - Ορθογώνιο">
            <a:extLst>
              <a:ext uri="{FF2B5EF4-FFF2-40B4-BE49-F238E27FC236}">
                <a16:creationId xmlns:a16="http://schemas.microsoft.com/office/drawing/2014/main" id="{33E0E210-F8FE-126E-7727-491AE1FA156F}"/>
              </a:ext>
            </a:extLst>
          </p:cNvPr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252377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ctrTitle" idx="21"/>
          </p:nvPr>
        </p:nvSpPr>
        <p:spPr>
          <a:xfrm>
            <a:off x="323528" y="195486"/>
            <a:ext cx="6120680" cy="360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  <a:t>Ισολογισμός 2024</a:t>
            </a:r>
            <a:br>
              <a:rPr lang="el-GR" b="1" dirty="0">
                <a:solidFill>
                  <a:schemeClr val="dk1"/>
                </a:solidFill>
                <a:latin typeface="Averta-ExtraBold" pitchFamily="50" charset="-95"/>
              </a:rPr>
            </a:br>
            <a:r>
              <a:rPr lang="el-GR" sz="1400" spc="-20" dirty="0">
                <a:solidFill>
                  <a:srgbClr val="5480F7"/>
                </a:solidFill>
                <a:latin typeface="Averta-Semibold" pitchFamily="50" charset="-95"/>
              </a:rPr>
              <a:t>Επιλεγμένα Χρηματοοικονομικά Στοιχεία</a:t>
            </a:r>
          </a:p>
        </p:txBody>
      </p:sp>
      <p:sp>
        <p:nvSpPr>
          <p:cNvPr id="26" name="61 - Διάγραμμα ροής: Εναλλακτική διεργασία">
            <a:extLst>
              <a:ext uri="{FF2B5EF4-FFF2-40B4-BE49-F238E27FC236}">
                <a16:creationId xmlns:a16="http://schemas.microsoft.com/office/drawing/2014/main" id="{9BA31DCF-F1D7-FF27-8DC8-624E087809FC}"/>
              </a:ext>
            </a:extLst>
          </p:cNvPr>
          <p:cNvSpPr/>
          <p:nvPr/>
        </p:nvSpPr>
        <p:spPr>
          <a:xfrm>
            <a:off x="907105" y="1547712"/>
            <a:ext cx="3262862" cy="235651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Ορθογώνιο"/>
          <p:cNvSpPr/>
          <p:nvPr/>
        </p:nvSpPr>
        <p:spPr>
          <a:xfrm>
            <a:off x="8820472" y="4897279"/>
            <a:ext cx="2584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2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25" name="60 - Διάγραμμα ροής: Εναλλακτική διεργασία">
            <a:extLst>
              <a:ext uri="{FF2B5EF4-FFF2-40B4-BE49-F238E27FC236}">
                <a16:creationId xmlns:a16="http://schemas.microsoft.com/office/drawing/2014/main" id="{CDD5C5B0-076C-70BD-53BE-FDE7CC84ED5F}"/>
              </a:ext>
            </a:extLst>
          </p:cNvPr>
          <p:cNvSpPr/>
          <p:nvPr/>
        </p:nvSpPr>
        <p:spPr>
          <a:xfrm>
            <a:off x="4427984" y="1543277"/>
            <a:ext cx="3262862" cy="235651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1" name="20 - Ορθογώνιο"/>
          <p:cNvSpPr/>
          <p:nvPr/>
        </p:nvSpPr>
        <p:spPr>
          <a:xfrm>
            <a:off x="323528" y="4891975"/>
            <a:ext cx="154721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2" name="Google Shape;163;p30">
            <a:extLst>
              <a:ext uri="{FF2B5EF4-FFF2-40B4-BE49-F238E27FC236}">
                <a16:creationId xmlns:a16="http://schemas.microsoft.com/office/drawing/2014/main" id="{09680704-CA15-DD6F-CAF1-9ED941D73B6C}"/>
              </a:ext>
            </a:extLst>
          </p:cNvPr>
          <p:cNvSpPr txBox="1">
            <a:spLocks/>
          </p:cNvSpPr>
          <p:nvPr/>
        </p:nvSpPr>
        <p:spPr>
          <a:xfrm>
            <a:off x="1601597" y="2703573"/>
            <a:ext cx="1944216" cy="599729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1600" dirty="0">
                <a:solidFill>
                  <a:srgbClr val="5480F7"/>
                </a:solidFill>
                <a:latin typeface="Averta-Semibold"/>
                <a:ea typeface="Open Sans" panose="020B0606030504020204" pitchFamily="34" charset="0"/>
                <a:cs typeface="Open Sans" panose="020B0606030504020204" pitchFamily="34" charset="0"/>
              </a:rPr>
              <a:t>Ίδια</a:t>
            </a:r>
            <a:r>
              <a:rPr lang="el-GR" sz="1600" b="1" dirty="0">
                <a:solidFill>
                  <a:srgbClr val="5480F7"/>
                </a:solidFill>
                <a:latin typeface="Averta-Semibold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sz="1600" dirty="0">
                <a:solidFill>
                  <a:srgbClr val="5480F7"/>
                </a:solidFill>
                <a:latin typeface="Averta-Semibold"/>
                <a:ea typeface="Open Sans" panose="020B0606030504020204" pitchFamily="34" charset="0"/>
                <a:cs typeface="Open Sans" panose="020B0606030504020204" pitchFamily="34" charset="0"/>
              </a:rPr>
              <a:t>Κεφάλαια</a:t>
            </a:r>
          </a:p>
          <a:p>
            <a:pPr algn="ctr"/>
            <a:r>
              <a:rPr lang="el-GR" sz="2400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139,75 </a:t>
            </a:r>
            <a:r>
              <a:rPr lang="el-GR" sz="1600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εκ. €</a:t>
            </a:r>
            <a:endParaRPr lang="en-US" sz="1600" b="1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endParaRPr lang="en-US" sz="1600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Google Shape;163;p30">
            <a:extLst>
              <a:ext uri="{FF2B5EF4-FFF2-40B4-BE49-F238E27FC236}">
                <a16:creationId xmlns:a16="http://schemas.microsoft.com/office/drawing/2014/main" id="{8D31D3AF-22CE-C1EC-5C4F-6EF1AC5C0F7D}"/>
              </a:ext>
            </a:extLst>
          </p:cNvPr>
          <p:cNvSpPr txBox="1">
            <a:spLocks/>
          </p:cNvSpPr>
          <p:nvPr/>
        </p:nvSpPr>
        <p:spPr>
          <a:xfrm>
            <a:off x="5194484" y="2688767"/>
            <a:ext cx="1800200" cy="688822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1600" dirty="0">
                <a:solidFill>
                  <a:srgbClr val="5480F7"/>
                </a:solidFill>
                <a:latin typeface="Averta-Semibold"/>
                <a:ea typeface="Open Sans" pitchFamily="34" charset="0"/>
                <a:cs typeface="Open Sans" pitchFamily="34" charset="0"/>
              </a:rPr>
              <a:t>Ενεργητικό</a:t>
            </a:r>
          </a:p>
          <a:p>
            <a:pPr algn="ctr"/>
            <a:r>
              <a:rPr lang="el-GR" sz="2400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340,26 </a:t>
            </a:r>
            <a:r>
              <a:rPr lang="el-GR" sz="1600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εκ. €</a:t>
            </a:r>
            <a:endParaRPr lang="en-US" sz="1600" b="1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7" name="Picture 7" descr="C:\Users\npapadopoulou\Desktop\esoda.png">
            <a:extLst>
              <a:ext uri="{FF2B5EF4-FFF2-40B4-BE49-F238E27FC236}">
                <a16:creationId xmlns:a16="http://schemas.microsoft.com/office/drawing/2014/main" id="{DA55F95C-F4BB-E474-1A96-3352C9A77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67744" y="2009564"/>
            <a:ext cx="611922" cy="633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C:\Users\npapadopoulou\Desktop\kerdi.png">
            <a:extLst>
              <a:ext uri="{FF2B5EF4-FFF2-40B4-BE49-F238E27FC236}">
                <a16:creationId xmlns:a16="http://schemas.microsoft.com/office/drawing/2014/main" id="{0B4D5F2A-BFDD-BB78-6FBC-0AF02EFE0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806552" y="2046681"/>
            <a:ext cx="576064" cy="596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2073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96B7154-8540-205D-8702-1A5160C52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41" r="7320"/>
          <a:stretch/>
        </p:blipFill>
        <p:spPr>
          <a:xfrm>
            <a:off x="179512" y="1"/>
            <a:ext cx="8964488" cy="5135018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F9833A0-9E13-184B-BB43-E12AF1B1515B}"/>
              </a:ext>
            </a:extLst>
          </p:cNvPr>
          <p:cNvSpPr/>
          <p:nvPr/>
        </p:nvSpPr>
        <p:spPr>
          <a:xfrm>
            <a:off x="179512" y="4734000"/>
            <a:ext cx="2880320" cy="313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612195-3387-7BBC-9FC7-971DA1DBE0E3}"/>
              </a:ext>
            </a:extLst>
          </p:cNvPr>
          <p:cNvSpPr txBox="1"/>
          <p:nvPr/>
        </p:nvSpPr>
        <p:spPr>
          <a:xfrm>
            <a:off x="323528" y="4590000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800" b="1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Πηγή:</a:t>
            </a:r>
            <a:r>
              <a:rPr lang="el-GR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ΕΑΕΕ</a:t>
            </a:r>
            <a:r>
              <a:rPr lang="en-US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EIOPA, BG Regulator</a:t>
            </a:r>
            <a:endParaRPr lang="el-GR" sz="800" dirty="0"/>
          </a:p>
        </p:txBody>
      </p:sp>
      <p:sp>
        <p:nvSpPr>
          <p:cNvPr id="8" name="Google Shape;155;p30">
            <a:extLst>
              <a:ext uri="{FF2B5EF4-FFF2-40B4-BE49-F238E27FC236}">
                <a16:creationId xmlns:a16="http://schemas.microsoft.com/office/drawing/2014/main" id="{7C14F483-3757-7A4E-6623-BC39FDFB8C40}"/>
              </a:ext>
            </a:extLst>
          </p:cNvPr>
          <p:cNvSpPr txBox="1">
            <a:spLocks/>
          </p:cNvSpPr>
          <p:nvPr/>
        </p:nvSpPr>
        <p:spPr>
          <a:xfrm>
            <a:off x="324000" y="194400"/>
            <a:ext cx="4446265" cy="8651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1800" b="1" dirty="0">
                <a:solidFill>
                  <a:srgbClr val="254C6D"/>
                </a:solidFill>
                <a:latin typeface="Averta-ExtraBold" pitchFamily="50" charset="-95"/>
              </a:rPr>
              <a:t>Σχέση Ασφαλιστικής Παραγωγής</a:t>
            </a:r>
            <a:r>
              <a:rPr lang="en-US" sz="1800" b="1" dirty="0">
                <a:solidFill>
                  <a:srgbClr val="254C6D"/>
                </a:solidFill>
                <a:latin typeface="Averta-ExtraBold" pitchFamily="50" charset="-95"/>
              </a:rPr>
              <a:t> </a:t>
            </a:r>
            <a:r>
              <a:rPr lang="el-GR" sz="1800" b="1" dirty="0">
                <a:solidFill>
                  <a:srgbClr val="254C6D"/>
                </a:solidFill>
                <a:latin typeface="Averta-ExtraBold" pitchFamily="50" charset="-95"/>
              </a:rPr>
              <a:t>με ΑΕΠ</a:t>
            </a:r>
            <a:endParaRPr lang="el-GR" sz="1800" b="1" dirty="0">
              <a:solidFill>
                <a:srgbClr val="254C6D"/>
              </a:solidFill>
              <a:latin typeface="Averta-ExtraBold" pitchFamily="50" charset="-95"/>
              <a:sym typeface="DM Serif Display"/>
            </a:endParaRPr>
          </a:p>
          <a:p>
            <a:r>
              <a:rPr lang="el-GR" spc="-20" dirty="0">
                <a:solidFill>
                  <a:srgbClr val="5480F7"/>
                </a:solidFill>
                <a:latin typeface="Averta-Semibold" pitchFamily="50" charset="-95"/>
              </a:rPr>
              <a:t>Ασφαλιστική Διείσδυση Ευρώπη (%)</a:t>
            </a:r>
            <a:endParaRPr lang="el-GR" spc="-20" dirty="0">
              <a:solidFill>
                <a:srgbClr val="5480F7"/>
              </a:solidFill>
              <a:latin typeface="Averta-Semibold" pitchFamily="50" charset="-95"/>
              <a:sym typeface="DM Serif Display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808B99F1-1541-3CBA-5E63-EF65BD7E686A}"/>
              </a:ext>
            </a:extLst>
          </p:cNvPr>
          <p:cNvSpPr/>
          <p:nvPr/>
        </p:nvSpPr>
        <p:spPr>
          <a:xfrm>
            <a:off x="7236296" y="3939902"/>
            <a:ext cx="1440160" cy="12035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9 - Ορθογώνιο">
            <a:extLst>
              <a:ext uri="{FF2B5EF4-FFF2-40B4-BE49-F238E27FC236}">
                <a16:creationId xmlns:a16="http://schemas.microsoft.com/office/drawing/2014/main" id="{20234042-628F-E4A4-8C11-316C1F2CA328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20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3" name="20 - Ορθογώνιο">
            <a:extLst>
              <a:ext uri="{FF2B5EF4-FFF2-40B4-BE49-F238E27FC236}">
                <a16:creationId xmlns:a16="http://schemas.microsoft.com/office/drawing/2014/main" id="{2B0CD60A-CE75-1020-71E5-EDC3806D040B}"/>
              </a:ext>
            </a:extLst>
          </p:cNvPr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908617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Γράφημα 4">
            <a:extLst>
              <a:ext uri="{FF2B5EF4-FFF2-40B4-BE49-F238E27FC236}">
                <a16:creationId xmlns:a16="http://schemas.microsoft.com/office/drawing/2014/main" id="{B5E947CD-BA8D-457E-62E2-5B5956515F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983234"/>
              </p:ext>
            </p:extLst>
          </p:nvPr>
        </p:nvGraphicFramePr>
        <p:xfrm>
          <a:off x="467544" y="990013"/>
          <a:ext cx="813690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Google Shape;155;p30">
            <a:extLst>
              <a:ext uri="{FF2B5EF4-FFF2-40B4-BE49-F238E27FC236}">
                <a16:creationId xmlns:a16="http://schemas.microsoft.com/office/drawing/2014/main" id="{688036CB-C979-A57B-E255-316D7E2B3969}"/>
              </a:ext>
            </a:extLst>
          </p:cNvPr>
          <p:cNvSpPr txBox="1">
            <a:spLocks/>
          </p:cNvSpPr>
          <p:nvPr/>
        </p:nvSpPr>
        <p:spPr>
          <a:xfrm>
            <a:off x="324000" y="194400"/>
            <a:ext cx="5544616" cy="504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  <a:t>Στατιστικά Στοιχεία</a:t>
            </a:r>
          </a:p>
          <a:p>
            <a:r>
              <a:rPr lang="el-GR" spc="-20" dirty="0">
                <a:solidFill>
                  <a:srgbClr val="5480F7"/>
                </a:solidFill>
                <a:latin typeface="Averta-Semibold" pitchFamily="50" charset="-95"/>
              </a:rPr>
              <a:t>Εξέλιξη Πλήθους Ασφαλιστηρίων Συμβολαίων Κατοικίας</a:t>
            </a:r>
            <a:endParaRPr lang="el-GR" spc="-20" dirty="0">
              <a:solidFill>
                <a:srgbClr val="5480F7"/>
              </a:solidFill>
              <a:latin typeface="Averta-Semibold" pitchFamily="50" charset="-95"/>
              <a:sym typeface="DM Serif Display"/>
            </a:endParaRPr>
          </a:p>
        </p:txBody>
      </p:sp>
      <p:sp>
        <p:nvSpPr>
          <p:cNvPr id="3" name="19 - Ορθογώνιο">
            <a:extLst>
              <a:ext uri="{FF2B5EF4-FFF2-40B4-BE49-F238E27FC236}">
                <a16:creationId xmlns:a16="http://schemas.microsoft.com/office/drawing/2014/main" id="{6579C4D1-BC64-70C8-3C75-0BA7C502DABB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21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FAAFF-8D9B-7E65-0705-FA98CD29D16D}"/>
              </a:ext>
            </a:extLst>
          </p:cNvPr>
          <p:cNvSpPr txBox="1"/>
          <p:nvPr/>
        </p:nvSpPr>
        <p:spPr>
          <a:xfrm>
            <a:off x="323528" y="4590000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800" b="1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Πηγή:</a:t>
            </a:r>
            <a:r>
              <a:rPr lang="el-GR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ΕΑΕΕ</a:t>
            </a:r>
            <a:endParaRPr lang="el-GR" sz="800" dirty="0"/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770462EC-8F76-18D9-E3B3-3166BDD93BAB}"/>
              </a:ext>
            </a:extLst>
          </p:cNvPr>
          <p:cNvGrpSpPr/>
          <p:nvPr/>
        </p:nvGrpSpPr>
        <p:grpSpPr>
          <a:xfrm>
            <a:off x="4443482" y="859208"/>
            <a:ext cx="3177513" cy="939618"/>
            <a:chOff x="4443482" y="859208"/>
            <a:chExt cx="3177513" cy="939618"/>
          </a:xfrm>
        </p:grpSpPr>
        <p:sp>
          <p:nvSpPr>
            <p:cNvPr id="10" name="Arrow: Left-Right 9">
              <a:extLst>
                <a:ext uri="{FF2B5EF4-FFF2-40B4-BE49-F238E27FC236}">
                  <a16:creationId xmlns:a16="http://schemas.microsoft.com/office/drawing/2014/main" id="{2040D798-8E63-EE2A-57FA-560B06A2C662}"/>
                </a:ext>
              </a:extLst>
            </p:cNvPr>
            <p:cNvSpPr/>
            <p:nvPr/>
          </p:nvSpPr>
          <p:spPr>
            <a:xfrm>
              <a:off x="4443482" y="1438786"/>
              <a:ext cx="3177513" cy="360040"/>
            </a:xfrm>
            <a:prstGeom prst="leftRightArrow">
              <a:avLst/>
            </a:prstGeom>
            <a:gradFill>
              <a:gsLst>
                <a:gs pos="0">
                  <a:srgbClr val="254C6D"/>
                </a:gs>
                <a:gs pos="100000">
                  <a:srgbClr val="5480F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CDC70E-A5B5-0654-FE57-6C31BC89BC95}"/>
                </a:ext>
              </a:extLst>
            </p:cNvPr>
            <p:cNvSpPr txBox="1"/>
            <p:nvPr/>
          </p:nvSpPr>
          <p:spPr>
            <a:xfrm>
              <a:off x="4443482" y="859208"/>
              <a:ext cx="31775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100" b="1" dirty="0">
                  <a:solidFill>
                    <a:srgbClr val="254C6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Ασφαλιστική  Κάλυψη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A6182D1-E290-8EB2-D698-C387B17A3425}"/>
                </a:ext>
              </a:extLst>
            </p:cNvPr>
            <p:cNvSpPr txBox="1"/>
            <p:nvPr/>
          </p:nvSpPr>
          <p:spPr>
            <a:xfrm>
              <a:off x="4618495" y="1031150"/>
              <a:ext cx="988461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50" dirty="0">
                  <a:solidFill>
                    <a:srgbClr val="254C6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2023</a:t>
              </a:r>
              <a:endParaRPr lang="en-US" sz="1200" dirty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l-GR" sz="1600" b="1" dirty="0">
                  <a:solidFill>
                    <a:srgbClr val="254C6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17,57%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A745C6-8804-C975-3FDF-F062476388D0}"/>
                </a:ext>
              </a:extLst>
            </p:cNvPr>
            <p:cNvSpPr txBox="1"/>
            <p:nvPr/>
          </p:nvSpPr>
          <p:spPr>
            <a:xfrm>
              <a:off x="6489372" y="1031150"/>
              <a:ext cx="949814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1050" dirty="0">
                  <a:solidFill>
                    <a:srgbClr val="254C6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2024</a:t>
              </a:r>
              <a:endParaRPr lang="el-GR" sz="1200" dirty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/>
              <a:r>
                <a:rPr lang="el-GR" sz="1600" b="1" dirty="0">
                  <a:solidFill>
                    <a:srgbClr val="254C6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18,90%</a:t>
              </a:r>
            </a:p>
          </p:txBody>
        </p:sp>
      </p:grpSp>
      <p:sp>
        <p:nvSpPr>
          <p:cNvPr id="13" name="20 - Ορθογώνιο">
            <a:extLst>
              <a:ext uri="{FF2B5EF4-FFF2-40B4-BE49-F238E27FC236}">
                <a16:creationId xmlns:a16="http://schemas.microsoft.com/office/drawing/2014/main" id="{25006DFE-6DAB-9B8E-EA8E-74691570A708}"/>
              </a:ext>
            </a:extLst>
          </p:cNvPr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417022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1965A-A22F-0E00-D79A-6CA9AF675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9 - Ορθογώνιο">
            <a:extLst>
              <a:ext uri="{FF2B5EF4-FFF2-40B4-BE49-F238E27FC236}">
                <a16:creationId xmlns:a16="http://schemas.microsoft.com/office/drawing/2014/main" id="{24D100A8-9131-916C-0E11-BC033D446B4D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22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4" name="Google Shape;155;p30">
            <a:extLst>
              <a:ext uri="{FF2B5EF4-FFF2-40B4-BE49-F238E27FC236}">
                <a16:creationId xmlns:a16="http://schemas.microsoft.com/office/drawing/2014/main" id="{88B7D9C1-A8DE-8712-25CD-B02ED7F725B9}"/>
              </a:ext>
            </a:extLst>
          </p:cNvPr>
          <p:cNvSpPr txBox="1">
            <a:spLocks/>
          </p:cNvSpPr>
          <p:nvPr/>
        </p:nvSpPr>
        <p:spPr>
          <a:xfrm>
            <a:off x="324000" y="194400"/>
            <a:ext cx="7272336" cy="504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  <a:t>Νομοθεσία</a:t>
            </a:r>
          </a:p>
          <a:p>
            <a:r>
              <a:rPr lang="el-GR" spc="-20" dirty="0">
                <a:solidFill>
                  <a:srgbClr val="5480F7"/>
                </a:solidFill>
                <a:latin typeface="Averta-Semibold" pitchFamily="50" charset="-95"/>
                <a:sym typeface="DM Serif Display"/>
              </a:rPr>
              <a:t>Νέα μέτρα και κίνητρα για ασφάλιση έναντι Φυσικών Καταστροφών</a:t>
            </a:r>
          </a:p>
        </p:txBody>
      </p:sp>
      <p:sp>
        <p:nvSpPr>
          <p:cNvPr id="7" name="Google Shape;163;p30">
            <a:extLst>
              <a:ext uri="{FF2B5EF4-FFF2-40B4-BE49-F238E27FC236}">
                <a16:creationId xmlns:a16="http://schemas.microsoft.com/office/drawing/2014/main" id="{A6575618-5B21-2847-FF8A-27A58CFD528B}"/>
              </a:ext>
            </a:extLst>
          </p:cNvPr>
          <p:cNvSpPr txBox="1">
            <a:spLocks/>
          </p:cNvSpPr>
          <p:nvPr/>
        </p:nvSpPr>
        <p:spPr>
          <a:xfrm>
            <a:off x="395536" y="1022598"/>
            <a:ext cx="8208912" cy="34933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defTabSz="457200" rtl="0" eaLnBrk="1" fontAlgn="auto" latinLnBrk="0" hangingPunct="1">
              <a:buClrTx/>
              <a:buSzTx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5480F7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Ασφάλιση Επιχειρήσεων</a:t>
            </a:r>
          </a:p>
          <a:p>
            <a:pPr marR="0" lvl="0" algn="l" defTabSz="457200" rtl="0" eaLnBrk="1" fontAlgn="auto" latinLnBrk="0" hangingPunct="1">
              <a:buClrTx/>
              <a:buSzTx/>
              <a:tabLst/>
              <a:defRPr/>
            </a:pPr>
            <a:r>
              <a:rPr kumimoji="0" lang="el-GR" i="0" u="none" strike="noStrike" kern="120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Ν. 5162/2024 άρθρο 25 από 1/6/2025</a:t>
            </a:r>
          </a:p>
          <a:p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Αφορά: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Επιχειρήσεις με ετήσια Ακαθάριστα Έσοδα άνω των 500.000 €</a:t>
            </a:r>
            <a:b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Υποχρεωτικοί Κίνδυνοι προς Ασφάλιση: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Δασική Πυρκαγιά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Πλημμύρα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Σεισμός</a:t>
            </a:r>
          </a:p>
          <a:p>
            <a:pPr>
              <a:buNone/>
            </a:pP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buNone/>
            </a:pPr>
            <a:r>
              <a:rPr lang="el-GR" sz="1100" dirty="0">
                <a:solidFill>
                  <a:srgbClr val="5480F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σε κτίρια, εξοπλισμό, πρώτες ύλες, εμπορεύματα, επαγγελματικά οχήματα, μέσα παραγωγής, αποθηκευμένα προϊόντα.</a:t>
            </a:r>
          </a:p>
          <a:p>
            <a:pPr>
              <a:buNone/>
            </a:pP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buNone/>
            </a:pPr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Μη συμμόρφωση</a:t>
            </a:r>
            <a:r>
              <a:rPr lang="en-US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  <a:endParaRPr lang="el-GR" b="1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Πρόστιμο 10.000€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Εξαίρεση από κρατική αρωγή</a:t>
            </a:r>
          </a:p>
        </p:txBody>
      </p:sp>
      <p:sp>
        <p:nvSpPr>
          <p:cNvPr id="2" name="20 - Ορθογώνιο">
            <a:extLst>
              <a:ext uri="{FF2B5EF4-FFF2-40B4-BE49-F238E27FC236}">
                <a16:creationId xmlns:a16="http://schemas.microsoft.com/office/drawing/2014/main" id="{C17BB6F9-CFE1-EABE-25AA-0692FAB62C9E}"/>
              </a:ext>
            </a:extLst>
          </p:cNvPr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5D4FD3-9DED-F71C-E773-F11699A08E55}"/>
              </a:ext>
            </a:extLst>
          </p:cNvPr>
          <p:cNvSpPr txBox="1"/>
          <p:nvPr/>
        </p:nvSpPr>
        <p:spPr>
          <a:xfrm>
            <a:off x="323528" y="4590022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800" b="1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Πηγή:</a:t>
            </a:r>
            <a:r>
              <a:rPr lang="el-GR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ΕΑΕΕ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1298237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8E1A5-C230-1723-6C03-D1C0AF86D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9 - Ορθογώνιο">
            <a:extLst>
              <a:ext uri="{FF2B5EF4-FFF2-40B4-BE49-F238E27FC236}">
                <a16:creationId xmlns:a16="http://schemas.microsoft.com/office/drawing/2014/main" id="{58BA2F9A-370C-89F0-697F-F0FC47D96E56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23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4" name="Google Shape;155;p30">
            <a:extLst>
              <a:ext uri="{FF2B5EF4-FFF2-40B4-BE49-F238E27FC236}">
                <a16:creationId xmlns:a16="http://schemas.microsoft.com/office/drawing/2014/main" id="{327CDF97-B3B2-F739-3384-D4470F362A49}"/>
              </a:ext>
            </a:extLst>
          </p:cNvPr>
          <p:cNvSpPr txBox="1">
            <a:spLocks/>
          </p:cNvSpPr>
          <p:nvPr/>
        </p:nvSpPr>
        <p:spPr>
          <a:xfrm>
            <a:off x="324000" y="194400"/>
            <a:ext cx="6984304" cy="504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  <a:t>Νομοθεσία</a:t>
            </a:r>
          </a:p>
          <a:p>
            <a:r>
              <a:rPr lang="el-GR" spc="-20" dirty="0">
                <a:solidFill>
                  <a:srgbClr val="5480F7"/>
                </a:solidFill>
                <a:latin typeface="Averta-Semibold" pitchFamily="50" charset="-95"/>
                <a:sym typeface="DM Serif Display"/>
              </a:rPr>
              <a:t>Νέα μέτρα και κίνητρα για ασφάλιση έναντι Φυσικών Καταστροφών</a:t>
            </a:r>
          </a:p>
        </p:txBody>
      </p:sp>
      <p:sp>
        <p:nvSpPr>
          <p:cNvPr id="7" name="Google Shape;163;p30">
            <a:extLst>
              <a:ext uri="{FF2B5EF4-FFF2-40B4-BE49-F238E27FC236}">
                <a16:creationId xmlns:a16="http://schemas.microsoft.com/office/drawing/2014/main" id="{71301BBD-2802-BAC7-1FED-13A80E1CDDFA}"/>
              </a:ext>
            </a:extLst>
          </p:cNvPr>
          <p:cNvSpPr txBox="1">
            <a:spLocks/>
          </p:cNvSpPr>
          <p:nvPr/>
        </p:nvSpPr>
        <p:spPr>
          <a:xfrm>
            <a:off x="395536" y="1022598"/>
            <a:ext cx="8208912" cy="34933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defTabSz="457200" rtl="0" eaLnBrk="1" fontAlgn="auto" latinLnBrk="0" hangingPunct="1">
              <a:buClrTx/>
              <a:buSzTx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5480F7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Ασφάλιση Οχημάτων</a:t>
            </a:r>
          </a:p>
          <a:p>
            <a:pPr marR="0" lvl="0" algn="l" defTabSz="457200" rtl="0" eaLnBrk="1" fontAlgn="auto" latinLnBrk="0" hangingPunct="1">
              <a:buClrTx/>
              <a:buSzTx/>
              <a:tabLst/>
              <a:defRPr/>
            </a:pPr>
            <a:r>
              <a:rPr kumimoji="0" lang="el-GR" i="0" u="none" strike="noStrike" kern="120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Ν. 5162/2024 άρθρο 26 από 1/6/2025</a:t>
            </a:r>
          </a:p>
          <a:p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Αφορά: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Όλους τους κατόχους ή κύριους οποιουδήποτε οχήματος</a:t>
            </a:r>
            <a:b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Υποχρεωτικοί Κίνδυνοι προς Ασφάλιση: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Δασική Πυρκαγιά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Πλημμύρα</a:t>
            </a:r>
          </a:p>
          <a:p>
            <a:pPr>
              <a:buNone/>
            </a:pP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buNone/>
            </a:pPr>
            <a:r>
              <a:rPr lang="el-GR" sz="1100" dirty="0">
                <a:solidFill>
                  <a:srgbClr val="5480F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στην τρέχουσα Εμπορική Αξία του οχήματος, ακόμη και όταν είναι ακίνητο χωρίς πινακίδες.</a:t>
            </a:r>
          </a:p>
          <a:p>
            <a:pPr>
              <a:buNone/>
            </a:pP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buNone/>
            </a:pPr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Μη συμμόρφωση</a:t>
            </a:r>
            <a:r>
              <a:rPr lang="en-US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  <a:endParaRPr lang="el-GR" b="1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Εξαίρεση από κρατική αρωγή</a:t>
            </a:r>
          </a:p>
        </p:txBody>
      </p:sp>
      <p:sp>
        <p:nvSpPr>
          <p:cNvPr id="2" name="20 - Ορθογώνιο">
            <a:extLst>
              <a:ext uri="{FF2B5EF4-FFF2-40B4-BE49-F238E27FC236}">
                <a16:creationId xmlns:a16="http://schemas.microsoft.com/office/drawing/2014/main" id="{7C5DC478-9C37-9B9D-609A-7C58B7A427C3}"/>
              </a:ext>
            </a:extLst>
          </p:cNvPr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8598BC-937E-9E6E-83A0-3CD9EE5C35A8}"/>
              </a:ext>
            </a:extLst>
          </p:cNvPr>
          <p:cNvSpPr txBox="1"/>
          <p:nvPr/>
        </p:nvSpPr>
        <p:spPr>
          <a:xfrm>
            <a:off x="323528" y="4590022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800" b="1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Πηγή:</a:t>
            </a:r>
            <a:r>
              <a:rPr lang="el-GR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ΕΑΕΕ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362207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0EB39-AC86-F2C6-25B6-08FD28B4A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9 - Ορθογώνιο">
            <a:extLst>
              <a:ext uri="{FF2B5EF4-FFF2-40B4-BE49-F238E27FC236}">
                <a16:creationId xmlns:a16="http://schemas.microsoft.com/office/drawing/2014/main" id="{76C1BF61-D8B9-B0D3-DB21-CF7806BAFEE4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24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4" name="Google Shape;155;p30">
            <a:extLst>
              <a:ext uri="{FF2B5EF4-FFF2-40B4-BE49-F238E27FC236}">
                <a16:creationId xmlns:a16="http://schemas.microsoft.com/office/drawing/2014/main" id="{654FD584-1290-4B88-471A-CAE54441A605}"/>
              </a:ext>
            </a:extLst>
          </p:cNvPr>
          <p:cNvSpPr txBox="1">
            <a:spLocks/>
          </p:cNvSpPr>
          <p:nvPr/>
        </p:nvSpPr>
        <p:spPr>
          <a:xfrm>
            <a:off x="324000" y="194400"/>
            <a:ext cx="5544616" cy="504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  <a:t>Νομοθεσία</a:t>
            </a:r>
          </a:p>
          <a:p>
            <a:r>
              <a:rPr lang="el-GR" spc="-20" dirty="0">
                <a:solidFill>
                  <a:srgbClr val="5480F7"/>
                </a:solidFill>
                <a:latin typeface="Averta-Semibold" pitchFamily="50" charset="-95"/>
                <a:sym typeface="DM Serif Display"/>
              </a:rPr>
              <a:t>Νέα μέτρα και κίνητρα για ασφάλιση</a:t>
            </a:r>
          </a:p>
        </p:txBody>
      </p:sp>
      <p:sp>
        <p:nvSpPr>
          <p:cNvPr id="7" name="Google Shape;163;p30">
            <a:extLst>
              <a:ext uri="{FF2B5EF4-FFF2-40B4-BE49-F238E27FC236}">
                <a16:creationId xmlns:a16="http://schemas.microsoft.com/office/drawing/2014/main" id="{EFE5EC65-4464-0CAD-CC59-907045200C03}"/>
              </a:ext>
            </a:extLst>
          </p:cNvPr>
          <p:cNvSpPr txBox="1">
            <a:spLocks/>
          </p:cNvSpPr>
          <p:nvPr/>
        </p:nvSpPr>
        <p:spPr>
          <a:xfrm>
            <a:off x="395536" y="1022400"/>
            <a:ext cx="8208912" cy="34933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defTabSz="457200" rtl="0" eaLnBrk="1" fontAlgn="auto" latinLnBrk="0" hangingPunct="1">
              <a:buClrTx/>
              <a:buSzTx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5480F7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Ασφάλιση Μονάδων Ψυχικής Υγείας</a:t>
            </a:r>
          </a:p>
          <a:p>
            <a:pPr marR="0" lvl="0" algn="l" defTabSz="457200" rtl="0" eaLnBrk="1" fontAlgn="auto" latinLnBrk="0" hangingPunct="1">
              <a:buClrTx/>
              <a:buSzTx/>
              <a:tabLst/>
              <a:defRPr/>
            </a:pPr>
            <a:r>
              <a:rPr kumimoji="0" lang="el-GR" i="0" u="none" strike="noStrike" kern="120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Ν.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kumimoji="0" lang="el-GR" i="0" u="none" strike="noStrike" kern="120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5129/2024 άρθρο 20 από 1/1/2025</a:t>
            </a:r>
          </a:p>
          <a:p>
            <a:pPr marL="342900" marR="0" lvl="0" indent="-342900" algn="l" defTabSz="457200" rtl="0" eaLnBrk="1" fontAlgn="auto" latinLnBrk="0" hangingPunct="1">
              <a:buClrTx/>
              <a:buSzTx/>
              <a:buAutoNum type="arabicPeriod" startAt="3"/>
              <a:tabLst/>
              <a:defRPr/>
            </a:pP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Αφορά: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Ν.Π.Ι.Δ. κερδοσκοπικού και μη κερδοσκοπικού χαρακτήρα με Μονάδες Ψυχικής Υγείας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Επιστημονικό Προσωπικό αυτών</a:t>
            </a:r>
            <a:b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Υποχρεωτικοί Κίνδυνοι προς Ασφάλιση: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Αστική Ευθύνη του Ν.Π.Ι.Δ. έναντι τρίτων</a:t>
            </a:r>
            <a:b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l-GR" sz="1100" dirty="0">
                <a:solidFill>
                  <a:srgbClr val="5480F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για ατυχήματα εντός της Μονάδας από τα οποία θα προκληθούν Σωματικές Βλάβες, Υλικές Ζημίες ή Απώλεια Ζωής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Επαγγελματική Αστική Ευθύνη του επιστημονικού προσωπικού έναντι τρίτων</a:t>
            </a:r>
            <a:b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l-GR" sz="1100" dirty="0">
                <a:solidFill>
                  <a:srgbClr val="5480F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για παραλείψεις, σφάλματα, αμέλεια, λάθη, ατυχήματα</a:t>
            </a:r>
          </a:p>
          <a:p>
            <a:pPr>
              <a:buNone/>
            </a:pP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buNone/>
            </a:pPr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Μη συμμόρφωση</a:t>
            </a:r>
            <a:r>
              <a:rPr lang="en-US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  <a:endParaRPr lang="el-GR" b="1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Δεν έχει γνωστοποιηθεί</a:t>
            </a:r>
          </a:p>
        </p:txBody>
      </p:sp>
      <p:sp>
        <p:nvSpPr>
          <p:cNvPr id="2" name="20 - Ορθογώνιο">
            <a:extLst>
              <a:ext uri="{FF2B5EF4-FFF2-40B4-BE49-F238E27FC236}">
                <a16:creationId xmlns:a16="http://schemas.microsoft.com/office/drawing/2014/main" id="{651BA9E1-4094-1507-14F2-023C5E34BD5A}"/>
              </a:ext>
            </a:extLst>
          </p:cNvPr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0A453-7C20-03CB-7F12-0278E11CD972}"/>
              </a:ext>
            </a:extLst>
          </p:cNvPr>
          <p:cNvSpPr txBox="1"/>
          <p:nvPr/>
        </p:nvSpPr>
        <p:spPr>
          <a:xfrm>
            <a:off x="323528" y="4590022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800" b="1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Πηγή:</a:t>
            </a:r>
            <a:r>
              <a:rPr lang="el-GR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ΕΑΕΕ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1646674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9D849-7BE5-62E7-BC73-66F1CA25B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9 - Ορθογώνιο">
            <a:extLst>
              <a:ext uri="{FF2B5EF4-FFF2-40B4-BE49-F238E27FC236}">
                <a16:creationId xmlns:a16="http://schemas.microsoft.com/office/drawing/2014/main" id="{652877FB-4900-4827-8899-D30D23CD5F57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25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4" name="Google Shape;155;p30">
            <a:extLst>
              <a:ext uri="{FF2B5EF4-FFF2-40B4-BE49-F238E27FC236}">
                <a16:creationId xmlns:a16="http://schemas.microsoft.com/office/drawing/2014/main" id="{13DFBBD5-80D1-347B-E0A9-88FFAD9C5AD3}"/>
              </a:ext>
            </a:extLst>
          </p:cNvPr>
          <p:cNvSpPr txBox="1">
            <a:spLocks/>
          </p:cNvSpPr>
          <p:nvPr/>
        </p:nvSpPr>
        <p:spPr>
          <a:xfrm>
            <a:off x="324000" y="194400"/>
            <a:ext cx="5544616" cy="504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  <a:t>Νομοθεσία</a:t>
            </a:r>
          </a:p>
          <a:p>
            <a:r>
              <a:rPr lang="el-GR" spc="-20" dirty="0">
                <a:solidFill>
                  <a:srgbClr val="5480F7"/>
                </a:solidFill>
                <a:latin typeface="Averta-Semibold" pitchFamily="50" charset="-95"/>
                <a:sym typeface="DM Serif Display"/>
              </a:rPr>
              <a:t>Νέα μέτρα και κίνητρα για ασφάλιση</a:t>
            </a:r>
          </a:p>
        </p:txBody>
      </p:sp>
      <p:sp>
        <p:nvSpPr>
          <p:cNvPr id="7" name="Google Shape;163;p30">
            <a:extLst>
              <a:ext uri="{FF2B5EF4-FFF2-40B4-BE49-F238E27FC236}">
                <a16:creationId xmlns:a16="http://schemas.microsoft.com/office/drawing/2014/main" id="{E6E20269-0224-BC9C-48AA-CE03D0408ED0}"/>
              </a:ext>
            </a:extLst>
          </p:cNvPr>
          <p:cNvSpPr txBox="1">
            <a:spLocks/>
          </p:cNvSpPr>
          <p:nvPr/>
        </p:nvSpPr>
        <p:spPr>
          <a:xfrm>
            <a:off x="395536" y="1022400"/>
            <a:ext cx="8208912" cy="34933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defTabSz="457200" rtl="0" eaLnBrk="1" fontAlgn="auto" latinLnBrk="0" hangingPunct="1">
              <a:buClrTx/>
              <a:buSzTx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5480F7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Ασφάλιση Ακινήτων Βραχυχρόνιας Μίσθωσης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480F7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AirBnb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480F7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)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5480F7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R="0" lvl="0" algn="l" defTabSz="457200" rtl="0" eaLnBrk="1" fontAlgn="auto" latinLnBrk="0" hangingPunct="1">
              <a:buClrTx/>
              <a:buSzTx/>
              <a:tabLst/>
              <a:defRPr/>
            </a:pPr>
            <a:r>
              <a:rPr kumimoji="0" lang="el-GR" i="0" u="none" strike="noStrike" kern="120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Ν. 5170/2025 άρθρο 3 από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1/10/2025</a:t>
            </a:r>
            <a:endParaRPr kumimoji="0" lang="el-GR" i="0" u="none" strike="noStrike" kern="1200" cap="none" spc="0" normalizeH="0" baseline="0" noProof="0" dirty="0">
              <a:ln>
                <a:noFill/>
              </a:ln>
              <a:solidFill>
                <a:srgbClr val="254C6D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marR="0" lvl="0" indent="-342900" algn="l" defTabSz="457200" rtl="0" eaLnBrk="1" fontAlgn="auto" latinLnBrk="0" hangingPunct="1">
              <a:buClrTx/>
              <a:buSzTx/>
              <a:buAutoNum type="arabicPeriod" startAt="3"/>
              <a:tabLst/>
              <a:defRPr/>
            </a:pP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marR="0" lvl="0" indent="-342900" algn="l" defTabSz="457200" rtl="0" eaLnBrk="1" fontAlgn="auto" latinLnBrk="0" hangingPunct="1">
              <a:buClrTx/>
              <a:buSzTx/>
              <a:buAutoNum type="arabicPeriod" startAt="3"/>
              <a:tabLst/>
              <a:defRPr/>
            </a:pP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Αφορά: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Ιδιοκτήτες καταλυμάτων Βραχυχρόνιας Μίσθωσης (</a:t>
            </a:r>
            <a:r>
              <a:rPr lang="en-US" dirty="0" err="1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AirBnb</a:t>
            </a:r>
            <a:r>
              <a:rPr lang="en-US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)</a:t>
            </a: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b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Υποχρεωτικοί Κίνδυνοι προς Ασφάλιση: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Αστική Ευθύνη έναντι τρίτων</a:t>
            </a:r>
            <a:b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l-GR" sz="1100" dirty="0">
                <a:solidFill>
                  <a:srgbClr val="5480F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για ατυχήματα εντός του καταλύματος από τα οποία θα προκληθούν Σωματικές Βλάβες, Υλικές Ζημίες ή Απώλεια Ζωής</a:t>
            </a:r>
          </a:p>
          <a:p>
            <a:pPr>
              <a:buNone/>
            </a:pP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buNone/>
            </a:pP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buNone/>
            </a:pPr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Μη συμμόρφωση</a:t>
            </a:r>
            <a:r>
              <a:rPr lang="en-US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  <a:endParaRPr lang="el-GR" b="1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Δεν έχει γνωστοποιηθεί</a:t>
            </a:r>
          </a:p>
        </p:txBody>
      </p:sp>
      <p:sp>
        <p:nvSpPr>
          <p:cNvPr id="2" name="20 - Ορθογώνιο">
            <a:extLst>
              <a:ext uri="{FF2B5EF4-FFF2-40B4-BE49-F238E27FC236}">
                <a16:creationId xmlns:a16="http://schemas.microsoft.com/office/drawing/2014/main" id="{768C2BA4-89AB-A176-85DA-9F8DDA09674D}"/>
              </a:ext>
            </a:extLst>
          </p:cNvPr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05C185-5A7F-76DE-56E7-E2E0E0452079}"/>
              </a:ext>
            </a:extLst>
          </p:cNvPr>
          <p:cNvSpPr txBox="1"/>
          <p:nvPr/>
        </p:nvSpPr>
        <p:spPr>
          <a:xfrm>
            <a:off x="323528" y="4590022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800" b="1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Πηγή:</a:t>
            </a:r>
            <a:r>
              <a:rPr lang="el-GR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ΕΑΕΕ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3291554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05DB7-56B4-264D-8640-6D6487E33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9 - Ορθογώνιο">
            <a:extLst>
              <a:ext uri="{FF2B5EF4-FFF2-40B4-BE49-F238E27FC236}">
                <a16:creationId xmlns:a16="http://schemas.microsoft.com/office/drawing/2014/main" id="{6AC14D1A-27D8-82F6-AC62-60E38805C1E2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26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4" name="Google Shape;155;p30">
            <a:extLst>
              <a:ext uri="{FF2B5EF4-FFF2-40B4-BE49-F238E27FC236}">
                <a16:creationId xmlns:a16="http://schemas.microsoft.com/office/drawing/2014/main" id="{CE2AE2E0-9692-D271-0511-615E29FBE958}"/>
              </a:ext>
            </a:extLst>
          </p:cNvPr>
          <p:cNvSpPr txBox="1">
            <a:spLocks/>
          </p:cNvSpPr>
          <p:nvPr/>
        </p:nvSpPr>
        <p:spPr>
          <a:xfrm>
            <a:off x="324000" y="194400"/>
            <a:ext cx="8424464" cy="504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  <a:t>Νομοθεσία</a:t>
            </a:r>
          </a:p>
          <a:p>
            <a:r>
              <a:rPr lang="el-GR" spc="-20" dirty="0">
                <a:solidFill>
                  <a:srgbClr val="5480F7"/>
                </a:solidFill>
                <a:latin typeface="Averta-Semibold" pitchFamily="50" charset="-95"/>
                <a:sym typeface="DM Serif Display"/>
              </a:rPr>
              <a:t>Νέα μέτρα και κίνητρα για ασφάλιση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C8979E-2653-75C3-62C5-277481F7B815}"/>
              </a:ext>
            </a:extLst>
          </p:cNvPr>
          <p:cNvSpPr txBox="1"/>
          <p:nvPr/>
        </p:nvSpPr>
        <p:spPr>
          <a:xfrm>
            <a:off x="323528" y="4590022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800" b="1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Πηγή:</a:t>
            </a:r>
            <a:r>
              <a:rPr lang="el-GR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ΕΑΕΕ</a:t>
            </a:r>
            <a:endParaRPr lang="el-GR" sz="800" dirty="0"/>
          </a:p>
        </p:txBody>
      </p:sp>
      <p:sp>
        <p:nvSpPr>
          <p:cNvPr id="7" name="Google Shape;163;p30">
            <a:extLst>
              <a:ext uri="{FF2B5EF4-FFF2-40B4-BE49-F238E27FC236}">
                <a16:creationId xmlns:a16="http://schemas.microsoft.com/office/drawing/2014/main" id="{03B4B855-E9F5-6A37-EE8D-5D9A588615D7}"/>
              </a:ext>
            </a:extLst>
          </p:cNvPr>
          <p:cNvSpPr txBox="1">
            <a:spLocks/>
          </p:cNvSpPr>
          <p:nvPr/>
        </p:nvSpPr>
        <p:spPr>
          <a:xfrm>
            <a:off x="395536" y="1022400"/>
            <a:ext cx="8208912" cy="34933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defTabSz="457200" rtl="0" eaLnBrk="1" fontAlgn="auto" latinLnBrk="0" hangingPunct="1">
              <a:buClrTx/>
              <a:buSzTx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5480F7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Ασφάλιση Μελετητικών Επιχειρήσεων Δημοσίων Έργων</a:t>
            </a:r>
          </a:p>
          <a:p>
            <a:pPr marR="0" lvl="0" algn="l" defTabSz="457200" rtl="0" eaLnBrk="1" fontAlgn="auto" latinLnBrk="0" hangingPunct="1">
              <a:buClrTx/>
              <a:buSzTx/>
              <a:tabLst/>
              <a:defRPr/>
            </a:pPr>
            <a:r>
              <a:rPr kumimoji="0" lang="el-GR" i="0" u="none" strike="noStrike" kern="120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Ν. 5170/2025 άρθρο 30 από 30/6/2025</a:t>
            </a:r>
          </a:p>
          <a:p>
            <a:pPr marL="342900" marR="0" lvl="0" indent="-342900" algn="l" defTabSz="457200" rtl="0" eaLnBrk="1" fontAlgn="auto" latinLnBrk="0" hangingPunct="1">
              <a:buClrTx/>
              <a:buSzTx/>
              <a:buAutoNum type="arabicPeriod" startAt="3"/>
              <a:tabLst/>
              <a:defRPr/>
            </a:pP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marR="0" lvl="0" indent="-342900" algn="l" defTabSz="457200" rtl="0" eaLnBrk="1" fontAlgn="auto" latinLnBrk="0" hangingPunct="1">
              <a:buClrTx/>
              <a:buSzTx/>
              <a:buAutoNum type="arabicPeriod" startAt="3"/>
              <a:tabLst/>
              <a:defRPr/>
            </a:pP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Αφορά: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Ατομικές Επιχειρήσεις και Νομικά Πρόσωπα που εκπονούν δημόσιες μελέτες </a:t>
            </a:r>
            <a:b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ή παρέχουν τεχνικές και συναφείς υπηρεσίες</a:t>
            </a:r>
          </a:p>
          <a:p>
            <a:b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Υποχρεωτικοί Κίνδυνοι προς Ασφάλιση: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Επαγγελματική Αστική Ευθύνη του μελετητή, έναντι παντός τρίτου</a:t>
            </a:r>
            <a:endParaRPr lang="el-GR" sz="1100" dirty="0">
              <a:solidFill>
                <a:srgbClr val="5480F7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buNone/>
            </a:pP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buNone/>
            </a:pP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buNone/>
            </a:pPr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Μη συμμόρφωση</a:t>
            </a:r>
            <a:r>
              <a:rPr lang="en-US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  <a:endParaRPr lang="el-GR" b="1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Μη κατάταξη στο Μητρώο Μελετητικών Επιχειρήσεων Δημοσίων Έργων (ΜΗ.Μ.Ε.Δ.Ε.)</a:t>
            </a:r>
          </a:p>
        </p:txBody>
      </p:sp>
      <p:sp>
        <p:nvSpPr>
          <p:cNvPr id="2" name="20 - Ορθογώνιο">
            <a:extLst>
              <a:ext uri="{FF2B5EF4-FFF2-40B4-BE49-F238E27FC236}">
                <a16:creationId xmlns:a16="http://schemas.microsoft.com/office/drawing/2014/main" id="{A4851F24-2A18-C7F9-6467-C8F65CA150FF}"/>
              </a:ext>
            </a:extLst>
          </p:cNvPr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445465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/>
          <p:nvPr/>
        </p:nvSpPr>
        <p:spPr>
          <a:xfrm rot="10800000">
            <a:off x="7782000" y="367900"/>
            <a:ext cx="952500" cy="826275"/>
          </a:xfrm>
          <a:custGeom>
            <a:avLst/>
            <a:gdLst/>
            <a:ahLst/>
            <a:cxnLst/>
            <a:rect l="l" t="t" r="r" b="b"/>
            <a:pathLst>
              <a:path w="38100" h="33051" extrusionOk="0">
                <a:moveTo>
                  <a:pt x="0" y="0"/>
                </a:moveTo>
                <a:lnTo>
                  <a:pt x="0" y="33051"/>
                </a:lnTo>
                <a:lnTo>
                  <a:pt x="38100" y="33051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5" name="Google Shape;145;p29"/>
          <p:cNvSpPr/>
          <p:nvPr/>
        </p:nvSpPr>
        <p:spPr>
          <a:xfrm flipH="1">
            <a:off x="7782000" y="3949313"/>
            <a:ext cx="952500" cy="826275"/>
          </a:xfrm>
          <a:custGeom>
            <a:avLst/>
            <a:gdLst/>
            <a:ahLst/>
            <a:cxnLst/>
            <a:rect l="l" t="t" r="r" b="b"/>
            <a:pathLst>
              <a:path w="38100" h="33051" extrusionOk="0">
                <a:moveTo>
                  <a:pt x="0" y="0"/>
                </a:moveTo>
                <a:lnTo>
                  <a:pt x="0" y="33051"/>
                </a:lnTo>
                <a:lnTo>
                  <a:pt x="38100" y="33051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323528" y="4891975"/>
            <a:ext cx="153760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00B1AA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00B1AA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</a:t>
            </a:r>
            <a:r>
              <a:rPr lang="el-GR" sz="600" dirty="0">
                <a:solidFill>
                  <a:srgbClr val="00B1AA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 [ΑΠΡ.2025]</a:t>
            </a:r>
          </a:p>
        </p:txBody>
      </p:sp>
      <p:sp>
        <p:nvSpPr>
          <p:cNvPr id="3" name="8 - Ορθογώνιο">
            <a:extLst>
              <a:ext uri="{FF2B5EF4-FFF2-40B4-BE49-F238E27FC236}">
                <a16:creationId xmlns:a16="http://schemas.microsoft.com/office/drawing/2014/main" id="{C723C409-80C5-3B54-2CD5-C912B41C7BC3}"/>
              </a:ext>
            </a:extLst>
          </p:cNvPr>
          <p:cNvSpPr/>
          <p:nvPr/>
        </p:nvSpPr>
        <p:spPr>
          <a:xfrm>
            <a:off x="409500" y="4299942"/>
            <a:ext cx="403244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l-GR" sz="5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ΑΠΟΠΟΙΗΣΗ ΕΥΘΥΝΗΣ:</a:t>
            </a:r>
          </a:p>
          <a:p>
            <a:r>
              <a:rPr lang="el-GR" sz="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Η παρουσίαση αυτή έχει ετοιμαστεί από την INTERLIFE Α.Α.Ε.Γ.Α. και έχει αποκλειστικά πληροφοριακό σκοπό.</a:t>
            </a:r>
            <a:r>
              <a:rPr lang="en-US" sz="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 </a:t>
            </a:r>
            <a:r>
              <a:rPr lang="el-GR" sz="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Οι πληροφορίες που περιέχονται προέρχονται από την Εταιρεία και άλλες εξωτερικές πηγές, οι οποίες θεωρούνται αξιόπιστες, πλην όμως δεν παρέχεται ουδεμία εγγύηση για την ακρίβεια ή την πληρότητα των στοιχείων που παρατίθενται.</a:t>
            </a:r>
            <a:br>
              <a:rPr lang="en-US" sz="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</a:br>
            <a:r>
              <a:rPr lang="el-GR" sz="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Οι προηγούμενες αποδόσεις δεν αποτελούν εγγύηση για τις μελλοντικές.</a:t>
            </a:r>
          </a:p>
        </p:txBody>
      </p:sp>
      <p:sp>
        <p:nvSpPr>
          <p:cNvPr id="4" name="9 - Ορθογώνιο">
            <a:extLst>
              <a:ext uri="{FF2B5EF4-FFF2-40B4-BE49-F238E27FC236}">
                <a16:creationId xmlns:a16="http://schemas.microsoft.com/office/drawing/2014/main" id="{32AD1146-2320-7B70-F792-D1B44C5773BD}"/>
              </a:ext>
            </a:extLst>
          </p:cNvPr>
          <p:cNvSpPr/>
          <p:nvPr/>
        </p:nvSpPr>
        <p:spPr>
          <a:xfrm>
            <a:off x="409500" y="2283718"/>
            <a:ext cx="4752528" cy="729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4000"/>
              </a:lnSpc>
            </a:pPr>
            <a:r>
              <a:rPr lang="el-GR" sz="7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ΘΕΣΣΑΛΟΝΙΚΗ (ΕΔΡΑ): 14ο χλμ Ε.Ο. Θεσσαλονίκης – Πολυγύρου, ΤΚ 57001 Θέρμη, Τ: 2310 499000, F: 2310 499099</a:t>
            </a:r>
          </a:p>
          <a:p>
            <a:pPr>
              <a:lnSpc>
                <a:spcPct val="114000"/>
              </a:lnSpc>
            </a:pPr>
            <a:r>
              <a:rPr lang="el-GR" sz="7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ΑΘΗΝΑ: Καλλιρρόης 65, ΤΚ 11743, Τ: 210 9334 994, F: 210 9334 693</a:t>
            </a:r>
          </a:p>
          <a:p>
            <a:pPr>
              <a:lnSpc>
                <a:spcPct val="114000"/>
              </a:lnSpc>
            </a:pPr>
            <a:r>
              <a:rPr lang="el-GR" sz="7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ΡΟΔΟΣ: Γ. Παπανικολάου 20, ΤΚ 85100, Τ: 22410 31200, F: 22410 29800</a:t>
            </a:r>
          </a:p>
          <a:p>
            <a:pPr>
              <a:lnSpc>
                <a:spcPct val="114000"/>
              </a:lnSpc>
            </a:pPr>
            <a:r>
              <a:rPr lang="el-GR" sz="7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ΚΡΗΤΗ: Εθν. Αντιστάσεως 152, ΤΚ 71306 Ηράκλειο, Τ: 2810 344670, F: 2810 301410</a:t>
            </a:r>
          </a:p>
          <a:p>
            <a:pPr>
              <a:lnSpc>
                <a:spcPct val="114000"/>
              </a:lnSpc>
            </a:pPr>
            <a:endParaRPr lang="en-US" sz="7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  <a:p>
            <a:pPr>
              <a:lnSpc>
                <a:spcPct val="114000"/>
              </a:lnSpc>
            </a:pPr>
            <a:r>
              <a:rPr lang="en-US" sz="7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www.interlife.gr  •  info@interlife.gr</a:t>
            </a:r>
          </a:p>
        </p:txBody>
      </p:sp>
      <p:sp>
        <p:nvSpPr>
          <p:cNvPr id="5" name="10 - Ορθογώνιο">
            <a:extLst>
              <a:ext uri="{FF2B5EF4-FFF2-40B4-BE49-F238E27FC236}">
                <a16:creationId xmlns:a16="http://schemas.microsoft.com/office/drawing/2014/main" id="{799B4D74-31B7-0376-286C-383B91F23E58}"/>
              </a:ext>
            </a:extLst>
          </p:cNvPr>
          <p:cNvSpPr/>
          <p:nvPr/>
        </p:nvSpPr>
        <p:spPr>
          <a:xfrm>
            <a:off x="409500" y="3265275"/>
            <a:ext cx="47525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l-GR" sz="7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και στα </a:t>
            </a:r>
            <a:r>
              <a:rPr lang="en-US" sz="7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Social Media:</a:t>
            </a:r>
          </a:p>
        </p:txBody>
      </p:sp>
      <p:pic>
        <p:nvPicPr>
          <p:cNvPr id="6" name="Picture 2" descr="C:\Users\npapadopoulou\Desktop\SOCIALS.png">
            <a:extLst>
              <a:ext uri="{FF2B5EF4-FFF2-40B4-BE49-F238E27FC236}">
                <a16:creationId xmlns:a16="http://schemas.microsoft.com/office/drawing/2014/main" id="{57103D46-6A56-E08E-8313-31F58B336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500" y="3445005"/>
            <a:ext cx="1166590" cy="180246"/>
          </a:xfrm>
          <a:prstGeom prst="rect">
            <a:avLst/>
          </a:prstGeom>
          <a:noFill/>
        </p:spPr>
      </p:pic>
      <p:sp>
        <p:nvSpPr>
          <p:cNvPr id="7" name="12 - Ορθογώνιο">
            <a:extLst>
              <a:ext uri="{FF2B5EF4-FFF2-40B4-BE49-F238E27FC236}">
                <a16:creationId xmlns:a16="http://schemas.microsoft.com/office/drawing/2014/main" id="{75E8616A-4C01-2EAF-4054-16EE30B96605}"/>
              </a:ext>
            </a:extLst>
          </p:cNvPr>
          <p:cNvSpPr/>
          <p:nvPr/>
        </p:nvSpPr>
        <p:spPr>
          <a:xfrm>
            <a:off x="409500" y="1716813"/>
            <a:ext cx="4572000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l-GR" sz="900" b="1" dirty="0">
                <a:solidFill>
                  <a:srgbClr val="00B1AA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ΙΝΤΕΡΛΑΪΦ (</a:t>
            </a:r>
            <a:r>
              <a:rPr lang="en-US" sz="900" b="1" dirty="0">
                <a:solidFill>
                  <a:srgbClr val="00B1AA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INTERLIFE</a:t>
            </a:r>
            <a:r>
              <a:rPr lang="el-GR" sz="900" b="1" dirty="0">
                <a:solidFill>
                  <a:srgbClr val="00B1AA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) Ανώνυµη Ασφαλιστική Εταιρεία Γενικών Ασφαλίσεων</a:t>
            </a:r>
          </a:p>
          <a:p>
            <a:r>
              <a:rPr lang="el-GR" sz="7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Αρ. Γ.Ε.ΜΗ: 057606004000</a:t>
            </a:r>
          </a:p>
        </p:txBody>
      </p:sp>
      <p:pic>
        <p:nvPicPr>
          <p:cNvPr id="2" name="Γραφικό 1">
            <a:extLst>
              <a:ext uri="{FF2B5EF4-FFF2-40B4-BE49-F238E27FC236}">
                <a16:creationId xmlns:a16="http://schemas.microsoft.com/office/drawing/2014/main" id="{5A35C202-0CA7-B921-DF7D-1C6AF17C4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1075" y="367900"/>
            <a:ext cx="2102693" cy="5117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ctrTitle" idx="21"/>
          </p:nvPr>
        </p:nvSpPr>
        <p:spPr>
          <a:xfrm>
            <a:off x="323528" y="195486"/>
            <a:ext cx="6120680" cy="360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  <a:t>Αποτελέσματα 2024</a:t>
            </a:r>
            <a:br>
              <a:rPr lang="el-GR" b="1" dirty="0">
                <a:solidFill>
                  <a:schemeClr val="dk1"/>
                </a:solidFill>
                <a:latin typeface="Averta-ExtraBold" pitchFamily="50" charset="-95"/>
              </a:rPr>
            </a:br>
            <a:r>
              <a:rPr lang="el-GR" sz="1400" spc="-20" dirty="0">
                <a:solidFill>
                  <a:srgbClr val="5480F7"/>
                </a:solidFill>
                <a:latin typeface="Averta-Semibold" pitchFamily="50" charset="-95"/>
              </a:rPr>
              <a:t>Επιλεγμένα Χρηματοοικονομικά Στοιχεία</a:t>
            </a:r>
          </a:p>
        </p:txBody>
      </p:sp>
      <p:sp>
        <p:nvSpPr>
          <p:cNvPr id="20" name="19 - Ορθογώνιο"/>
          <p:cNvSpPr/>
          <p:nvPr/>
        </p:nvSpPr>
        <p:spPr>
          <a:xfrm>
            <a:off x="8820472" y="4897279"/>
            <a:ext cx="2584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3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323528" y="4891975"/>
            <a:ext cx="154721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cxnSp>
        <p:nvCxnSpPr>
          <p:cNvPr id="45" name="46 - Γωνιακή σύνδεση">
            <a:extLst>
              <a:ext uri="{FF2B5EF4-FFF2-40B4-BE49-F238E27FC236}">
                <a16:creationId xmlns:a16="http://schemas.microsoft.com/office/drawing/2014/main" id="{2EE903E3-261E-824C-03A0-97E2A050BC80}"/>
              </a:ext>
            </a:extLst>
          </p:cNvPr>
          <p:cNvCxnSpPr>
            <a:cxnSpLocks/>
          </p:cNvCxnSpPr>
          <p:nvPr/>
        </p:nvCxnSpPr>
        <p:spPr>
          <a:xfrm flipH="1" flipV="1">
            <a:off x="5655693" y="3435738"/>
            <a:ext cx="1080120" cy="432048"/>
          </a:xfrm>
          <a:prstGeom prst="bentConnector3">
            <a:avLst>
              <a:gd name="adj1" fmla="val 50000"/>
            </a:avLst>
          </a:prstGeom>
          <a:ln>
            <a:solidFill>
              <a:srgbClr val="548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6 - Γωνιακή σύνδεση">
            <a:extLst>
              <a:ext uri="{FF2B5EF4-FFF2-40B4-BE49-F238E27FC236}">
                <a16:creationId xmlns:a16="http://schemas.microsoft.com/office/drawing/2014/main" id="{468B863D-BDD8-2658-DA92-CFE70658482E}"/>
              </a:ext>
            </a:extLst>
          </p:cNvPr>
          <p:cNvCxnSpPr>
            <a:cxnSpLocks/>
          </p:cNvCxnSpPr>
          <p:nvPr/>
        </p:nvCxnSpPr>
        <p:spPr>
          <a:xfrm flipV="1">
            <a:off x="2448037" y="3435738"/>
            <a:ext cx="1080120" cy="432048"/>
          </a:xfrm>
          <a:prstGeom prst="bentConnector3">
            <a:avLst>
              <a:gd name="adj1" fmla="val 50000"/>
            </a:avLst>
          </a:prstGeom>
          <a:ln>
            <a:solidFill>
              <a:srgbClr val="548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6 - Γωνιακή σύνδεση">
            <a:extLst>
              <a:ext uri="{FF2B5EF4-FFF2-40B4-BE49-F238E27FC236}">
                <a16:creationId xmlns:a16="http://schemas.microsoft.com/office/drawing/2014/main" id="{4B5C90E7-C5F6-B0EF-BE29-BEEA0425B2AF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74534" y="2346231"/>
            <a:ext cx="1357707" cy="350072"/>
          </a:xfrm>
          <a:prstGeom prst="bentConnector3">
            <a:avLst>
              <a:gd name="adj1" fmla="val 39652"/>
            </a:avLst>
          </a:prstGeom>
          <a:ln>
            <a:solidFill>
              <a:srgbClr val="548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46 - Γωνιακή σύνδεση">
            <a:extLst>
              <a:ext uri="{FF2B5EF4-FFF2-40B4-BE49-F238E27FC236}">
                <a16:creationId xmlns:a16="http://schemas.microsoft.com/office/drawing/2014/main" id="{8D5CAACD-8F7D-7367-3ACA-065F9B325EAC}"/>
              </a:ext>
            </a:extLst>
          </p:cNvPr>
          <p:cNvCxnSpPr>
            <a:cxnSpLocks/>
          </p:cNvCxnSpPr>
          <p:nvPr/>
        </p:nvCxnSpPr>
        <p:spPr>
          <a:xfrm flipH="1">
            <a:off x="5655693" y="1380411"/>
            <a:ext cx="1080120" cy="432048"/>
          </a:xfrm>
          <a:prstGeom prst="bentConnector3">
            <a:avLst>
              <a:gd name="adj1" fmla="val 50000"/>
            </a:avLst>
          </a:prstGeom>
          <a:ln>
            <a:solidFill>
              <a:srgbClr val="548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46 - Γωνιακή σύνδεση">
            <a:extLst>
              <a:ext uri="{FF2B5EF4-FFF2-40B4-BE49-F238E27FC236}">
                <a16:creationId xmlns:a16="http://schemas.microsoft.com/office/drawing/2014/main" id="{BA93553B-2D86-0F2A-B82D-2DBA7B554725}"/>
              </a:ext>
            </a:extLst>
          </p:cNvPr>
          <p:cNvCxnSpPr>
            <a:cxnSpLocks/>
          </p:cNvCxnSpPr>
          <p:nvPr/>
        </p:nvCxnSpPr>
        <p:spPr>
          <a:xfrm>
            <a:off x="2448037" y="1380411"/>
            <a:ext cx="1080120" cy="432048"/>
          </a:xfrm>
          <a:prstGeom prst="bentConnector3">
            <a:avLst>
              <a:gd name="adj1" fmla="val 50000"/>
            </a:avLst>
          </a:prstGeom>
          <a:ln>
            <a:solidFill>
              <a:srgbClr val="548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63;p30">
            <a:extLst>
              <a:ext uri="{FF2B5EF4-FFF2-40B4-BE49-F238E27FC236}">
                <a16:creationId xmlns:a16="http://schemas.microsoft.com/office/drawing/2014/main" id="{5CB584EA-244C-ABB7-7505-44EFC75CF253}"/>
              </a:ext>
            </a:extLst>
          </p:cNvPr>
          <p:cNvSpPr txBox="1">
            <a:spLocks/>
          </p:cNvSpPr>
          <p:nvPr/>
        </p:nvSpPr>
        <p:spPr>
          <a:xfrm>
            <a:off x="1119922" y="2097833"/>
            <a:ext cx="1288186" cy="7920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l-GR" sz="1000" b="1" dirty="0">
                <a:solidFill>
                  <a:srgbClr val="5480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Ασφαλιστικό</a:t>
            </a:r>
            <a:br>
              <a:rPr lang="en-US" sz="1000" b="1" dirty="0">
                <a:solidFill>
                  <a:srgbClr val="5480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l-GR" sz="1000" b="1" dirty="0">
                <a:solidFill>
                  <a:srgbClr val="5480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Αποτέλεσμα</a:t>
            </a:r>
          </a:p>
          <a:p>
            <a:pPr algn="r"/>
            <a:r>
              <a:rPr lang="el-GR" sz="1800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-2,49 </a:t>
            </a:r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εκ. €</a:t>
            </a:r>
          </a:p>
        </p:txBody>
      </p:sp>
      <p:sp>
        <p:nvSpPr>
          <p:cNvPr id="3" name="Google Shape;163;p30">
            <a:extLst>
              <a:ext uri="{FF2B5EF4-FFF2-40B4-BE49-F238E27FC236}">
                <a16:creationId xmlns:a16="http://schemas.microsoft.com/office/drawing/2014/main" id="{EB9AA9F8-34DC-B2A7-B06D-2EF2C6284B35}"/>
              </a:ext>
            </a:extLst>
          </p:cNvPr>
          <p:cNvSpPr txBox="1">
            <a:spLocks/>
          </p:cNvSpPr>
          <p:nvPr/>
        </p:nvSpPr>
        <p:spPr>
          <a:xfrm>
            <a:off x="799409" y="3389614"/>
            <a:ext cx="1648628" cy="974153"/>
          </a:xfrm>
          <a:prstGeom prst="rect">
            <a:avLst/>
          </a:prstGeom>
          <a:solidFill>
            <a:srgbClr val="5480F7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1200" b="1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Κέρδη</a:t>
            </a:r>
            <a:br>
              <a:rPr lang="el-GR" sz="1200" b="1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l-GR" sz="1200" b="1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μετά Φόρων</a:t>
            </a:r>
            <a:endParaRPr lang="en-US" sz="1200" b="1" dirty="0">
              <a:solidFill>
                <a:srgbClr val="FFFFFF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el-GR" sz="2800" b="1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11,71 </a:t>
            </a:r>
            <a:r>
              <a:rPr lang="el-GR" b="1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εκ. €</a:t>
            </a:r>
          </a:p>
        </p:txBody>
      </p:sp>
      <p:cxnSp>
        <p:nvCxnSpPr>
          <p:cNvPr id="35" name="46 - Γωνιακή σύνδεση">
            <a:extLst>
              <a:ext uri="{FF2B5EF4-FFF2-40B4-BE49-F238E27FC236}">
                <a16:creationId xmlns:a16="http://schemas.microsoft.com/office/drawing/2014/main" id="{6AA4CED0-CB4B-32F8-DABF-336BAA6052EF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2448037" y="2346231"/>
            <a:ext cx="1357707" cy="350072"/>
          </a:xfrm>
          <a:prstGeom prst="bentConnector3">
            <a:avLst>
              <a:gd name="adj1" fmla="val 39652"/>
            </a:avLst>
          </a:prstGeom>
          <a:ln>
            <a:solidFill>
              <a:srgbClr val="548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63;p30">
            <a:extLst>
              <a:ext uri="{FF2B5EF4-FFF2-40B4-BE49-F238E27FC236}">
                <a16:creationId xmlns:a16="http://schemas.microsoft.com/office/drawing/2014/main" id="{697F8846-D622-920F-834B-BC09EF131373}"/>
              </a:ext>
            </a:extLst>
          </p:cNvPr>
          <p:cNvSpPr txBox="1">
            <a:spLocks/>
          </p:cNvSpPr>
          <p:nvPr/>
        </p:nvSpPr>
        <p:spPr>
          <a:xfrm>
            <a:off x="6813160" y="2097833"/>
            <a:ext cx="1361657" cy="6888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1000" b="1" dirty="0">
                <a:solidFill>
                  <a:srgbClr val="5480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Επενδυτικό</a:t>
            </a:r>
            <a:br>
              <a:rPr lang="en-US" sz="1000" b="1" dirty="0">
                <a:solidFill>
                  <a:srgbClr val="5480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l-GR" sz="1000" b="1" dirty="0">
                <a:solidFill>
                  <a:srgbClr val="5480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Αποτέλεσμα</a:t>
            </a:r>
          </a:p>
          <a:p>
            <a:r>
              <a:rPr lang="el-GR" sz="1800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20,3</a:t>
            </a:r>
            <a:r>
              <a:rPr lang="en-US" sz="1800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εκ. €</a:t>
            </a:r>
            <a:endParaRPr lang="el-GR" sz="1200" b="1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7" name="Google Shape;8552;p70">
            <a:extLst>
              <a:ext uri="{FF2B5EF4-FFF2-40B4-BE49-F238E27FC236}">
                <a16:creationId xmlns:a16="http://schemas.microsoft.com/office/drawing/2014/main" id="{EA6F9A8E-F509-B0BF-75A7-6B1CE70B2A17}"/>
              </a:ext>
            </a:extLst>
          </p:cNvPr>
          <p:cNvGrpSpPr/>
          <p:nvPr/>
        </p:nvGrpSpPr>
        <p:grpSpPr>
          <a:xfrm rot="719419">
            <a:off x="3159312" y="1152874"/>
            <a:ext cx="2853190" cy="2852374"/>
            <a:chOff x="2559249" y="2069323"/>
            <a:chExt cx="685566" cy="685634"/>
          </a:xfrm>
          <a:solidFill>
            <a:schemeClr val="bg1">
              <a:lumMod val="90000"/>
            </a:schemeClr>
          </a:solidFill>
        </p:grpSpPr>
        <p:sp>
          <p:nvSpPr>
            <p:cNvPr id="8" name="Google Shape;8553;p70">
              <a:extLst>
                <a:ext uri="{FF2B5EF4-FFF2-40B4-BE49-F238E27FC236}">
                  <a16:creationId xmlns:a16="http://schemas.microsoft.com/office/drawing/2014/main" id="{523749E6-0880-FBAE-4F07-C01204427083}"/>
                </a:ext>
              </a:extLst>
            </p:cNvPr>
            <p:cNvSpPr/>
            <p:nvPr/>
          </p:nvSpPr>
          <p:spPr>
            <a:xfrm>
              <a:off x="2637836" y="2532965"/>
              <a:ext cx="376180" cy="221993"/>
            </a:xfrm>
            <a:custGeom>
              <a:avLst/>
              <a:gdLst/>
              <a:ahLst/>
              <a:cxnLst/>
              <a:rect l="l" t="t" r="r" b="b"/>
              <a:pathLst>
                <a:path w="114864" h="67784" extrusionOk="0">
                  <a:moveTo>
                    <a:pt x="106357" y="13065"/>
                  </a:moveTo>
                  <a:cubicBezTo>
                    <a:pt x="104189" y="14178"/>
                    <a:pt x="101932" y="15164"/>
                    <a:pt x="99610" y="15997"/>
                  </a:cubicBezTo>
                  <a:cubicBezTo>
                    <a:pt x="99509" y="16034"/>
                    <a:pt x="99407" y="16071"/>
                    <a:pt x="99307" y="16108"/>
                  </a:cubicBezTo>
                  <a:lnTo>
                    <a:pt x="99307" y="16108"/>
                  </a:lnTo>
                  <a:cubicBezTo>
                    <a:pt x="101716" y="15259"/>
                    <a:pt x="104072" y="14244"/>
                    <a:pt x="106357" y="13065"/>
                  </a:cubicBezTo>
                  <a:close/>
                  <a:moveTo>
                    <a:pt x="28508" y="0"/>
                  </a:moveTo>
                  <a:cubicBezTo>
                    <a:pt x="24492" y="0"/>
                    <a:pt x="20462" y="1024"/>
                    <a:pt x="16807" y="3134"/>
                  </a:cubicBezTo>
                  <a:lnTo>
                    <a:pt x="16196" y="3489"/>
                  </a:lnTo>
                  <a:cubicBezTo>
                    <a:pt x="1800" y="11798"/>
                    <a:pt x="1" y="31827"/>
                    <a:pt x="12628" y="42646"/>
                  </a:cubicBezTo>
                  <a:cubicBezTo>
                    <a:pt x="28344" y="56100"/>
                    <a:pt x="48088" y="64977"/>
                    <a:pt x="69813" y="67214"/>
                  </a:cubicBezTo>
                  <a:cubicBezTo>
                    <a:pt x="70015" y="67229"/>
                    <a:pt x="70217" y="67254"/>
                    <a:pt x="70424" y="67273"/>
                  </a:cubicBezTo>
                  <a:cubicBezTo>
                    <a:pt x="70803" y="67313"/>
                    <a:pt x="71193" y="67347"/>
                    <a:pt x="71572" y="67377"/>
                  </a:cubicBezTo>
                  <a:cubicBezTo>
                    <a:pt x="72085" y="67421"/>
                    <a:pt x="72592" y="67465"/>
                    <a:pt x="73100" y="67500"/>
                  </a:cubicBezTo>
                  <a:lnTo>
                    <a:pt x="73445" y="67525"/>
                  </a:lnTo>
                  <a:cubicBezTo>
                    <a:pt x="75888" y="67697"/>
                    <a:pt x="78340" y="67783"/>
                    <a:pt x="80797" y="67783"/>
                  </a:cubicBezTo>
                  <a:cubicBezTo>
                    <a:pt x="92212" y="67783"/>
                    <a:pt x="103723" y="65913"/>
                    <a:pt x="114864" y="62044"/>
                  </a:cubicBezTo>
                  <a:lnTo>
                    <a:pt x="114864" y="62044"/>
                  </a:lnTo>
                  <a:cubicBezTo>
                    <a:pt x="112427" y="62820"/>
                    <a:pt x="109978" y="63185"/>
                    <a:pt x="107581" y="63185"/>
                  </a:cubicBezTo>
                  <a:cubicBezTo>
                    <a:pt x="94740" y="63185"/>
                    <a:pt x="83396" y="52710"/>
                    <a:pt x="83396" y="38875"/>
                  </a:cubicBezTo>
                  <a:cubicBezTo>
                    <a:pt x="83396" y="28688"/>
                    <a:pt x="89785" y="19663"/>
                    <a:pt x="99307" y="16108"/>
                  </a:cubicBezTo>
                  <a:lnTo>
                    <a:pt x="99307" y="16108"/>
                  </a:lnTo>
                  <a:cubicBezTo>
                    <a:pt x="93355" y="18205"/>
                    <a:pt x="87080" y="19284"/>
                    <a:pt x="80750" y="19284"/>
                  </a:cubicBezTo>
                  <a:cubicBezTo>
                    <a:pt x="79680" y="19284"/>
                    <a:pt x="78608" y="19253"/>
                    <a:pt x="77536" y="19191"/>
                  </a:cubicBezTo>
                  <a:cubicBezTo>
                    <a:pt x="77230" y="19171"/>
                    <a:pt x="76920" y="19146"/>
                    <a:pt x="76609" y="19127"/>
                  </a:cubicBezTo>
                  <a:cubicBezTo>
                    <a:pt x="76077" y="19092"/>
                    <a:pt x="75554" y="19048"/>
                    <a:pt x="75022" y="18999"/>
                  </a:cubicBezTo>
                  <a:cubicBezTo>
                    <a:pt x="74948" y="18994"/>
                    <a:pt x="74869" y="18979"/>
                    <a:pt x="74795" y="18974"/>
                  </a:cubicBezTo>
                  <a:cubicBezTo>
                    <a:pt x="73346" y="18821"/>
                    <a:pt x="71912" y="18609"/>
                    <a:pt x="70483" y="18353"/>
                  </a:cubicBezTo>
                  <a:cubicBezTo>
                    <a:pt x="70414" y="18338"/>
                    <a:pt x="70340" y="18333"/>
                    <a:pt x="70276" y="18323"/>
                  </a:cubicBezTo>
                  <a:cubicBezTo>
                    <a:pt x="60651" y="16515"/>
                    <a:pt x="51671" y="12222"/>
                    <a:pt x="44234" y="5859"/>
                  </a:cubicBezTo>
                  <a:cubicBezTo>
                    <a:pt x="39736" y="2011"/>
                    <a:pt x="34136" y="0"/>
                    <a:pt x="2850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554;p70">
              <a:extLst>
                <a:ext uri="{FF2B5EF4-FFF2-40B4-BE49-F238E27FC236}">
                  <a16:creationId xmlns:a16="http://schemas.microsoft.com/office/drawing/2014/main" id="{75484956-FAC3-7DB1-0FCD-63BDBE388E39}"/>
                </a:ext>
              </a:extLst>
            </p:cNvPr>
            <p:cNvSpPr/>
            <p:nvPr/>
          </p:nvSpPr>
          <p:spPr>
            <a:xfrm>
              <a:off x="2910955" y="2421038"/>
              <a:ext cx="327385" cy="318821"/>
            </a:xfrm>
            <a:custGeom>
              <a:avLst/>
              <a:gdLst/>
              <a:ahLst/>
              <a:cxnLst/>
              <a:rect l="l" t="t" r="r" b="b"/>
              <a:pathLst>
                <a:path w="99965" h="97350" extrusionOk="0">
                  <a:moveTo>
                    <a:pt x="53376" y="1"/>
                  </a:moveTo>
                  <a:lnTo>
                    <a:pt x="53376" y="6"/>
                  </a:lnTo>
                  <a:cubicBezTo>
                    <a:pt x="52883" y="9853"/>
                    <a:pt x="49823" y="19400"/>
                    <a:pt x="44500" y="27694"/>
                  </a:cubicBezTo>
                  <a:lnTo>
                    <a:pt x="44495" y="27689"/>
                  </a:lnTo>
                  <a:cubicBezTo>
                    <a:pt x="39162" y="35945"/>
                    <a:pt x="31740" y="42706"/>
                    <a:pt x="22962" y="47236"/>
                  </a:cubicBezTo>
                  <a:cubicBezTo>
                    <a:pt x="20794" y="48354"/>
                    <a:pt x="18537" y="49335"/>
                    <a:pt x="16215" y="50168"/>
                  </a:cubicBezTo>
                  <a:cubicBezTo>
                    <a:pt x="6526" y="53643"/>
                    <a:pt x="1" y="62751"/>
                    <a:pt x="1" y="73041"/>
                  </a:cubicBezTo>
                  <a:cubicBezTo>
                    <a:pt x="1" y="86877"/>
                    <a:pt x="11338" y="97350"/>
                    <a:pt x="24179" y="97350"/>
                  </a:cubicBezTo>
                  <a:cubicBezTo>
                    <a:pt x="26579" y="97350"/>
                    <a:pt x="29032" y="96984"/>
                    <a:pt x="31474" y="96205"/>
                  </a:cubicBezTo>
                  <a:cubicBezTo>
                    <a:pt x="31730" y="96126"/>
                    <a:pt x="31977" y="96043"/>
                    <a:pt x="32223" y="95954"/>
                  </a:cubicBezTo>
                  <a:cubicBezTo>
                    <a:pt x="49305" y="89907"/>
                    <a:pt x="64347" y="79542"/>
                    <a:pt x="76047" y="66176"/>
                  </a:cubicBezTo>
                  <a:cubicBezTo>
                    <a:pt x="76333" y="65870"/>
                    <a:pt x="76609" y="65575"/>
                    <a:pt x="76880" y="65254"/>
                  </a:cubicBezTo>
                  <a:cubicBezTo>
                    <a:pt x="88664" y="51450"/>
                    <a:pt x="96520" y="34919"/>
                    <a:pt x="99965" y="17468"/>
                  </a:cubicBezTo>
                  <a:lnTo>
                    <a:pt x="99965" y="17468"/>
                  </a:lnTo>
                  <a:cubicBezTo>
                    <a:pt x="97249" y="28811"/>
                    <a:pt x="87103" y="36062"/>
                    <a:pt x="76340" y="36062"/>
                  </a:cubicBezTo>
                  <a:cubicBezTo>
                    <a:pt x="72278" y="36062"/>
                    <a:pt x="68129" y="35030"/>
                    <a:pt x="64258" y="32795"/>
                  </a:cubicBezTo>
                  <a:cubicBezTo>
                    <a:pt x="55426" y="27694"/>
                    <a:pt x="50641" y="17596"/>
                    <a:pt x="52509" y="7571"/>
                  </a:cubicBezTo>
                  <a:cubicBezTo>
                    <a:pt x="52977" y="5067"/>
                    <a:pt x="53268" y="2534"/>
                    <a:pt x="53391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8555;p70">
              <a:extLst>
                <a:ext uri="{FF2B5EF4-FFF2-40B4-BE49-F238E27FC236}">
                  <a16:creationId xmlns:a16="http://schemas.microsoft.com/office/drawing/2014/main" id="{C3558459-1D4E-C822-4D1F-40ADAC74CD08}"/>
                </a:ext>
              </a:extLst>
            </p:cNvPr>
            <p:cNvSpPr/>
            <p:nvPr/>
          </p:nvSpPr>
          <p:spPr>
            <a:xfrm>
              <a:off x="3122726" y="2149918"/>
              <a:ext cx="10490" cy="10015"/>
            </a:xfrm>
            <a:custGeom>
              <a:avLst/>
              <a:gdLst/>
              <a:ahLst/>
              <a:cxnLst/>
              <a:rect l="l" t="t" r="r" b="b"/>
              <a:pathLst>
                <a:path w="3203" h="3058" extrusionOk="0">
                  <a:moveTo>
                    <a:pt x="21" y="0"/>
                  </a:moveTo>
                  <a:cubicBezTo>
                    <a:pt x="0" y="0"/>
                    <a:pt x="1234" y="1124"/>
                    <a:pt x="3203" y="3058"/>
                  </a:cubicBezTo>
                  <a:cubicBezTo>
                    <a:pt x="2429" y="2170"/>
                    <a:pt x="1576" y="1328"/>
                    <a:pt x="645" y="529"/>
                  </a:cubicBezTo>
                  <a:cubicBezTo>
                    <a:pt x="227" y="170"/>
                    <a:pt x="29" y="0"/>
                    <a:pt x="21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556;p70">
              <a:extLst>
                <a:ext uri="{FF2B5EF4-FFF2-40B4-BE49-F238E27FC236}">
                  <a16:creationId xmlns:a16="http://schemas.microsoft.com/office/drawing/2014/main" id="{DBDB18EB-4265-635D-BF80-438053F09F15}"/>
                </a:ext>
              </a:extLst>
            </p:cNvPr>
            <p:cNvSpPr/>
            <p:nvPr/>
          </p:nvSpPr>
          <p:spPr>
            <a:xfrm>
              <a:off x="3022956" y="2159929"/>
              <a:ext cx="221858" cy="379216"/>
            </a:xfrm>
            <a:custGeom>
              <a:avLst/>
              <a:gdLst/>
              <a:ahLst/>
              <a:cxnLst/>
              <a:rect l="l" t="t" r="r" b="b"/>
              <a:pathLst>
                <a:path w="67743" h="115791" extrusionOk="0">
                  <a:moveTo>
                    <a:pt x="33667" y="1"/>
                  </a:moveTo>
                  <a:cubicBezTo>
                    <a:pt x="43405" y="11169"/>
                    <a:pt x="40882" y="28926"/>
                    <a:pt x="27541" y="36624"/>
                  </a:cubicBezTo>
                  <a:lnTo>
                    <a:pt x="26934" y="36974"/>
                  </a:lnTo>
                  <a:cubicBezTo>
                    <a:pt x="23278" y="39085"/>
                    <a:pt x="19248" y="40109"/>
                    <a:pt x="15233" y="40109"/>
                  </a:cubicBezTo>
                  <a:cubicBezTo>
                    <a:pt x="9809" y="40109"/>
                    <a:pt x="4413" y="38242"/>
                    <a:pt x="0" y="34668"/>
                  </a:cubicBezTo>
                  <a:lnTo>
                    <a:pt x="0" y="34668"/>
                  </a:lnTo>
                  <a:cubicBezTo>
                    <a:pt x="4658" y="38719"/>
                    <a:pt x="8625" y="43529"/>
                    <a:pt x="11725" y="48916"/>
                  </a:cubicBezTo>
                  <a:cubicBezTo>
                    <a:pt x="12179" y="49709"/>
                    <a:pt x="12617" y="50513"/>
                    <a:pt x="13026" y="51316"/>
                  </a:cubicBezTo>
                  <a:cubicBezTo>
                    <a:pt x="13090" y="51439"/>
                    <a:pt x="13150" y="51568"/>
                    <a:pt x="13219" y="51691"/>
                  </a:cubicBezTo>
                  <a:cubicBezTo>
                    <a:pt x="13460" y="52169"/>
                    <a:pt x="13692" y="52642"/>
                    <a:pt x="13913" y="53125"/>
                  </a:cubicBezTo>
                  <a:cubicBezTo>
                    <a:pt x="14047" y="53396"/>
                    <a:pt x="14175" y="53672"/>
                    <a:pt x="14298" y="53948"/>
                  </a:cubicBezTo>
                  <a:cubicBezTo>
                    <a:pt x="14569" y="54544"/>
                    <a:pt x="14835" y="55151"/>
                    <a:pt x="15081" y="55752"/>
                  </a:cubicBezTo>
                  <a:cubicBezTo>
                    <a:pt x="15165" y="55964"/>
                    <a:pt x="15244" y="56171"/>
                    <a:pt x="15328" y="56383"/>
                  </a:cubicBezTo>
                  <a:cubicBezTo>
                    <a:pt x="15525" y="56880"/>
                    <a:pt x="15712" y="57378"/>
                    <a:pt x="15900" y="57886"/>
                  </a:cubicBezTo>
                  <a:cubicBezTo>
                    <a:pt x="18438" y="64904"/>
                    <a:pt x="19547" y="72326"/>
                    <a:pt x="19187" y="79729"/>
                  </a:cubicBezTo>
                  <a:cubicBezTo>
                    <a:pt x="19064" y="82262"/>
                    <a:pt x="18778" y="84795"/>
                    <a:pt x="18310" y="87304"/>
                  </a:cubicBezTo>
                  <a:cubicBezTo>
                    <a:pt x="16442" y="97324"/>
                    <a:pt x="21227" y="107422"/>
                    <a:pt x="30054" y="112523"/>
                  </a:cubicBezTo>
                  <a:cubicBezTo>
                    <a:pt x="33927" y="114758"/>
                    <a:pt x="38077" y="115790"/>
                    <a:pt x="42139" y="115790"/>
                  </a:cubicBezTo>
                  <a:cubicBezTo>
                    <a:pt x="52903" y="115790"/>
                    <a:pt x="63049" y="108539"/>
                    <a:pt x="65761" y="97196"/>
                  </a:cubicBezTo>
                  <a:cubicBezTo>
                    <a:pt x="66717" y="92366"/>
                    <a:pt x="67328" y="87462"/>
                    <a:pt x="67594" y="82533"/>
                  </a:cubicBezTo>
                  <a:cubicBezTo>
                    <a:pt x="67644" y="81602"/>
                    <a:pt x="67678" y="80665"/>
                    <a:pt x="67703" y="79739"/>
                  </a:cubicBezTo>
                  <a:cubicBezTo>
                    <a:pt x="67728" y="78832"/>
                    <a:pt x="67742" y="77920"/>
                    <a:pt x="67742" y="77013"/>
                  </a:cubicBezTo>
                  <a:cubicBezTo>
                    <a:pt x="67737" y="58916"/>
                    <a:pt x="63144" y="41893"/>
                    <a:pt x="55061" y="27043"/>
                  </a:cubicBezTo>
                  <a:lnTo>
                    <a:pt x="55047" y="27058"/>
                  </a:lnTo>
                  <a:cubicBezTo>
                    <a:pt x="54613" y="26255"/>
                    <a:pt x="54169" y="25461"/>
                    <a:pt x="53716" y="24673"/>
                  </a:cubicBezTo>
                  <a:cubicBezTo>
                    <a:pt x="47915" y="14623"/>
                    <a:pt x="38541" y="4811"/>
                    <a:pt x="3366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557;p70">
              <a:extLst>
                <a:ext uri="{FF2B5EF4-FFF2-40B4-BE49-F238E27FC236}">
                  <a16:creationId xmlns:a16="http://schemas.microsoft.com/office/drawing/2014/main" id="{1107979A-85F4-1DFB-2D16-F9D5DC1087C6}"/>
                </a:ext>
              </a:extLst>
            </p:cNvPr>
            <p:cNvSpPr/>
            <p:nvPr/>
          </p:nvSpPr>
          <p:spPr>
            <a:xfrm>
              <a:off x="3001649" y="2257452"/>
              <a:ext cx="4395" cy="2908"/>
            </a:xfrm>
            <a:custGeom>
              <a:avLst/>
              <a:gdLst/>
              <a:ahLst/>
              <a:cxnLst/>
              <a:rect l="l" t="t" r="r" b="b"/>
              <a:pathLst>
                <a:path w="1342" h="888" extrusionOk="0">
                  <a:moveTo>
                    <a:pt x="1" y="1"/>
                  </a:moveTo>
                  <a:cubicBezTo>
                    <a:pt x="449" y="291"/>
                    <a:pt x="898" y="587"/>
                    <a:pt x="1341" y="888"/>
                  </a:cubicBezTo>
                  <a:cubicBezTo>
                    <a:pt x="898" y="587"/>
                    <a:pt x="449" y="291"/>
                    <a:pt x="1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558;p70">
              <a:extLst>
                <a:ext uri="{FF2B5EF4-FFF2-40B4-BE49-F238E27FC236}">
                  <a16:creationId xmlns:a16="http://schemas.microsoft.com/office/drawing/2014/main" id="{CF0F3825-599C-FD13-5951-C55C4C5611FC}"/>
                </a:ext>
              </a:extLst>
            </p:cNvPr>
            <p:cNvSpPr/>
            <p:nvPr/>
          </p:nvSpPr>
          <p:spPr>
            <a:xfrm>
              <a:off x="3006814" y="2260907"/>
              <a:ext cx="504" cy="373"/>
            </a:xfrm>
            <a:custGeom>
              <a:avLst/>
              <a:gdLst/>
              <a:ahLst/>
              <a:cxnLst/>
              <a:rect l="l" t="t" r="r" b="b"/>
              <a:pathLst>
                <a:path w="154" h="114" extrusionOk="0">
                  <a:moveTo>
                    <a:pt x="1" y="0"/>
                  </a:moveTo>
                  <a:lnTo>
                    <a:pt x="1" y="0"/>
                  </a:lnTo>
                  <a:cubicBezTo>
                    <a:pt x="50" y="40"/>
                    <a:pt x="104" y="74"/>
                    <a:pt x="154" y="114"/>
                  </a:cubicBezTo>
                  <a:cubicBezTo>
                    <a:pt x="104" y="74"/>
                    <a:pt x="55" y="40"/>
                    <a:pt x="1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559;p70">
              <a:extLst>
                <a:ext uri="{FF2B5EF4-FFF2-40B4-BE49-F238E27FC236}">
                  <a16:creationId xmlns:a16="http://schemas.microsoft.com/office/drawing/2014/main" id="{4B8A9422-159C-AA7A-CE5E-F4669014F0D7}"/>
                </a:ext>
              </a:extLst>
            </p:cNvPr>
            <p:cNvSpPr/>
            <p:nvPr/>
          </p:nvSpPr>
          <p:spPr>
            <a:xfrm>
              <a:off x="3007315" y="2261277"/>
              <a:ext cx="15645" cy="12190"/>
            </a:xfrm>
            <a:custGeom>
              <a:avLst/>
              <a:gdLst/>
              <a:ahLst/>
              <a:cxnLst/>
              <a:rect l="l" t="t" r="r" b="b"/>
              <a:pathLst>
                <a:path w="4777" h="3722" extrusionOk="0">
                  <a:moveTo>
                    <a:pt x="1" y="1"/>
                  </a:moveTo>
                  <a:lnTo>
                    <a:pt x="1" y="1"/>
                  </a:lnTo>
                  <a:cubicBezTo>
                    <a:pt x="1479" y="1026"/>
                    <a:pt x="2908" y="2135"/>
                    <a:pt x="4283" y="3313"/>
                  </a:cubicBezTo>
                  <a:cubicBezTo>
                    <a:pt x="4441" y="3456"/>
                    <a:pt x="4609" y="3589"/>
                    <a:pt x="4776" y="3722"/>
                  </a:cubicBezTo>
                  <a:cubicBezTo>
                    <a:pt x="3253" y="2396"/>
                    <a:pt x="1666" y="1149"/>
                    <a:pt x="1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560;p70">
              <a:extLst>
                <a:ext uri="{FF2B5EF4-FFF2-40B4-BE49-F238E27FC236}">
                  <a16:creationId xmlns:a16="http://schemas.microsoft.com/office/drawing/2014/main" id="{F18B49F9-F22E-C2DF-372C-65D30122E57D}"/>
                </a:ext>
              </a:extLst>
            </p:cNvPr>
            <p:cNvSpPr/>
            <p:nvPr/>
          </p:nvSpPr>
          <p:spPr>
            <a:xfrm>
              <a:off x="3006025" y="2260357"/>
              <a:ext cx="793" cy="553"/>
            </a:xfrm>
            <a:custGeom>
              <a:avLst/>
              <a:gdLst/>
              <a:ahLst/>
              <a:cxnLst/>
              <a:rect l="l" t="t" r="r" b="b"/>
              <a:pathLst>
                <a:path w="242" h="169" extrusionOk="0">
                  <a:moveTo>
                    <a:pt x="0" y="1"/>
                  </a:moveTo>
                  <a:lnTo>
                    <a:pt x="201" y="140"/>
                  </a:lnTo>
                  <a:lnTo>
                    <a:pt x="201" y="140"/>
                  </a:lnTo>
                  <a:cubicBezTo>
                    <a:pt x="137" y="95"/>
                    <a:pt x="74" y="50"/>
                    <a:pt x="0" y="1"/>
                  </a:cubicBezTo>
                  <a:close/>
                  <a:moveTo>
                    <a:pt x="201" y="140"/>
                  </a:moveTo>
                  <a:cubicBezTo>
                    <a:pt x="215" y="150"/>
                    <a:pt x="228" y="159"/>
                    <a:pt x="242" y="168"/>
                  </a:cubicBezTo>
                  <a:lnTo>
                    <a:pt x="201" y="140"/>
                  </a:lnTo>
                  <a:close/>
                </a:path>
              </a:pathLst>
            </a:custGeom>
            <a:grp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561;p70">
              <a:extLst>
                <a:ext uri="{FF2B5EF4-FFF2-40B4-BE49-F238E27FC236}">
                  <a16:creationId xmlns:a16="http://schemas.microsoft.com/office/drawing/2014/main" id="{1EF8651D-30A8-9E18-7F92-145A03CCFD8D}"/>
                </a:ext>
              </a:extLst>
            </p:cNvPr>
            <p:cNvSpPr/>
            <p:nvPr/>
          </p:nvSpPr>
          <p:spPr>
            <a:xfrm>
              <a:off x="2790124" y="2069323"/>
              <a:ext cx="376068" cy="221963"/>
            </a:xfrm>
            <a:custGeom>
              <a:avLst/>
              <a:gdLst/>
              <a:ahLst/>
              <a:cxnLst/>
              <a:rect l="l" t="t" r="r" b="b"/>
              <a:pathLst>
                <a:path w="114830" h="67775" extrusionOk="0">
                  <a:moveTo>
                    <a:pt x="15387" y="51713"/>
                  </a:moveTo>
                  <a:cubicBezTo>
                    <a:pt x="13025" y="52552"/>
                    <a:pt x="10715" y="53552"/>
                    <a:pt x="8473" y="54709"/>
                  </a:cubicBezTo>
                  <a:lnTo>
                    <a:pt x="8473" y="54709"/>
                  </a:lnTo>
                  <a:cubicBezTo>
                    <a:pt x="10647" y="53591"/>
                    <a:pt x="12899" y="52605"/>
                    <a:pt x="15225" y="51772"/>
                  </a:cubicBezTo>
                  <a:cubicBezTo>
                    <a:pt x="15279" y="51753"/>
                    <a:pt x="15333" y="51733"/>
                    <a:pt x="15387" y="51713"/>
                  </a:cubicBezTo>
                  <a:close/>
                  <a:moveTo>
                    <a:pt x="34032" y="1"/>
                  </a:moveTo>
                  <a:cubicBezTo>
                    <a:pt x="22630" y="1"/>
                    <a:pt x="11132" y="1868"/>
                    <a:pt x="1" y="5720"/>
                  </a:cubicBezTo>
                  <a:cubicBezTo>
                    <a:pt x="2428" y="4951"/>
                    <a:pt x="4866" y="4589"/>
                    <a:pt x="7253" y="4589"/>
                  </a:cubicBezTo>
                  <a:cubicBezTo>
                    <a:pt x="20092" y="4589"/>
                    <a:pt x="31430" y="15063"/>
                    <a:pt x="31430" y="28899"/>
                  </a:cubicBezTo>
                  <a:cubicBezTo>
                    <a:pt x="31430" y="39137"/>
                    <a:pt x="24982" y="48196"/>
                    <a:pt x="15387" y="51713"/>
                  </a:cubicBezTo>
                  <a:lnTo>
                    <a:pt x="15387" y="51713"/>
                  </a:lnTo>
                  <a:cubicBezTo>
                    <a:pt x="21370" y="49588"/>
                    <a:pt x="27683" y="48494"/>
                    <a:pt x="34053" y="48494"/>
                  </a:cubicBezTo>
                  <a:cubicBezTo>
                    <a:pt x="35131" y="48494"/>
                    <a:pt x="36210" y="48525"/>
                    <a:pt x="37290" y="48588"/>
                  </a:cubicBezTo>
                  <a:cubicBezTo>
                    <a:pt x="37605" y="48608"/>
                    <a:pt x="37911" y="48632"/>
                    <a:pt x="38221" y="48647"/>
                  </a:cubicBezTo>
                  <a:cubicBezTo>
                    <a:pt x="38749" y="48687"/>
                    <a:pt x="39276" y="48731"/>
                    <a:pt x="39803" y="48780"/>
                  </a:cubicBezTo>
                  <a:cubicBezTo>
                    <a:pt x="39877" y="48785"/>
                    <a:pt x="39956" y="48795"/>
                    <a:pt x="40030" y="48805"/>
                  </a:cubicBezTo>
                  <a:cubicBezTo>
                    <a:pt x="41479" y="48958"/>
                    <a:pt x="42913" y="49165"/>
                    <a:pt x="44343" y="49426"/>
                  </a:cubicBezTo>
                  <a:cubicBezTo>
                    <a:pt x="44412" y="49436"/>
                    <a:pt x="44485" y="49446"/>
                    <a:pt x="44554" y="49456"/>
                  </a:cubicBezTo>
                  <a:cubicBezTo>
                    <a:pt x="51706" y="50801"/>
                    <a:pt x="58507" y="53517"/>
                    <a:pt x="64584" y="57440"/>
                  </a:cubicBezTo>
                  <a:cubicBezTo>
                    <a:pt x="65032" y="57730"/>
                    <a:pt x="65481" y="58026"/>
                    <a:pt x="65924" y="58332"/>
                  </a:cubicBezTo>
                  <a:lnTo>
                    <a:pt x="66166" y="58499"/>
                  </a:lnTo>
                  <a:cubicBezTo>
                    <a:pt x="66215" y="58539"/>
                    <a:pt x="66269" y="58573"/>
                    <a:pt x="66319" y="58613"/>
                  </a:cubicBezTo>
                  <a:cubicBezTo>
                    <a:pt x="67975" y="59771"/>
                    <a:pt x="69571" y="61008"/>
                    <a:pt x="71094" y="62334"/>
                  </a:cubicBezTo>
                  <a:cubicBezTo>
                    <a:pt x="75504" y="65908"/>
                    <a:pt x="80901" y="67775"/>
                    <a:pt x="86325" y="67775"/>
                  </a:cubicBezTo>
                  <a:cubicBezTo>
                    <a:pt x="90341" y="67775"/>
                    <a:pt x="94372" y="66751"/>
                    <a:pt x="98028" y="64640"/>
                  </a:cubicBezTo>
                  <a:lnTo>
                    <a:pt x="98640" y="64290"/>
                  </a:lnTo>
                  <a:cubicBezTo>
                    <a:pt x="113036" y="55981"/>
                    <a:pt x="114830" y="35951"/>
                    <a:pt x="102203" y="25138"/>
                  </a:cubicBezTo>
                  <a:cubicBezTo>
                    <a:pt x="98028" y="21560"/>
                    <a:pt x="93563" y="18307"/>
                    <a:pt x="88857" y="15419"/>
                  </a:cubicBezTo>
                  <a:cubicBezTo>
                    <a:pt x="75850" y="7435"/>
                    <a:pt x="60966" y="2216"/>
                    <a:pt x="45018" y="570"/>
                  </a:cubicBezTo>
                  <a:cubicBezTo>
                    <a:pt x="44811" y="555"/>
                    <a:pt x="44609" y="530"/>
                    <a:pt x="44407" y="511"/>
                  </a:cubicBezTo>
                  <a:cubicBezTo>
                    <a:pt x="44022" y="471"/>
                    <a:pt x="43643" y="437"/>
                    <a:pt x="43253" y="407"/>
                  </a:cubicBezTo>
                  <a:cubicBezTo>
                    <a:pt x="42741" y="363"/>
                    <a:pt x="42238" y="318"/>
                    <a:pt x="41726" y="284"/>
                  </a:cubicBezTo>
                  <a:lnTo>
                    <a:pt x="41381" y="259"/>
                  </a:lnTo>
                  <a:cubicBezTo>
                    <a:pt x="38938" y="87"/>
                    <a:pt x="36487" y="1"/>
                    <a:pt x="3403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8562;p70">
              <a:extLst>
                <a:ext uri="{FF2B5EF4-FFF2-40B4-BE49-F238E27FC236}">
                  <a16:creationId xmlns:a16="http://schemas.microsoft.com/office/drawing/2014/main" id="{72FEA976-5AD9-3961-0975-56AE4A56BB42}"/>
                </a:ext>
              </a:extLst>
            </p:cNvPr>
            <p:cNvSpPr/>
            <p:nvPr/>
          </p:nvSpPr>
          <p:spPr>
            <a:xfrm>
              <a:off x="2559328" y="2381300"/>
              <a:ext cx="1294" cy="21877"/>
            </a:xfrm>
            <a:custGeom>
              <a:avLst/>
              <a:gdLst/>
              <a:ahLst/>
              <a:cxnLst/>
              <a:rect l="l" t="t" r="r" b="b"/>
              <a:pathLst>
                <a:path w="395" h="6680" extrusionOk="0">
                  <a:moveTo>
                    <a:pt x="395" y="1"/>
                  </a:moveTo>
                  <a:cubicBezTo>
                    <a:pt x="193" y="2219"/>
                    <a:pt x="65" y="4447"/>
                    <a:pt x="1" y="6679"/>
                  </a:cubicBezTo>
                  <a:lnTo>
                    <a:pt x="15" y="6679"/>
                  </a:lnTo>
                  <a:cubicBezTo>
                    <a:pt x="70" y="4447"/>
                    <a:pt x="198" y="2224"/>
                    <a:pt x="395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563;p70">
              <a:extLst>
                <a:ext uri="{FF2B5EF4-FFF2-40B4-BE49-F238E27FC236}">
                  <a16:creationId xmlns:a16="http://schemas.microsoft.com/office/drawing/2014/main" id="{00A3ADD8-256A-F9BF-7C80-817BF95D5C44}"/>
                </a:ext>
              </a:extLst>
            </p:cNvPr>
            <p:cNvSpPr/>
            <p:nvPr/>
          </p:nvSpPr>
          <p:spPr>
            <a:xfrm>
              <a:off x="2565429" y="2084349"/>
              <a:ext cx="327628" cy="318828"/>
            </a:xfrm>
            <a:custGeom>
              <a:avLst/>
              <a:gdLst/>
              <a:ahLst/>
              <a:cxnLst/>
              <a:rect l="l" t="t" r="r" b="b"/>
              <a:pathLst>
                <a:path w="100039" h="97352" extrusionOk="0">
                  <a:moveTo>
                    <a:pt x="75862" y="1"/>
                  </a:moveTo>
                  <a:cubicBezTo>
                    <a:pt x="73475" y="1"/>
                    <a:pt x="71037" y="363"/>
                    <a:pt x="68610" y="1132"/>
                  </a:cubicBezTo>
                  <a:cubicBezTo>
                    <a:pt x="68344" y="1221"/>
                    <a:pt x="68088" y="1304"/>
                    <a:pt x="67821" y="1398"/>
                  </a:cubicBezTo>
                  <a:cubicBezTo>
                    <a:pt x="50739" y="7450"/>
                    <a:pt x="35693" y="17810"/>
                    <a:pt x="23992" y="31181"/>
                  </a:cubicBezTo>
                  <a:cubicBezTo>
                    <a:pt x="23712" y="31482"/>
                    <a:pt x="23436" y="31782"/>
                    <a:pt x="23164" y="32098"/>
                  </a:cubicBezTo>
                  <a:cubicBezTo>
                    <a:pt x="11277" y="46021"/>
                    <a:pt x="3391" y="62709"/>
                    <a:pt x="1" y="80328"/>
                  </a:cubicBezTo>
                  <a:cubicBezTo>
                    <a:pt x="2554" y="68739"/>
                    <a:pt x="12822" y="61297"/>
                    <a:pt x="23723" y="61297"/>
                  </a:cubicBezTo>
                  <a:cubicBezTo>
                    <a:pt x="27782" y="61297"/>
                    <a:pt x="31928" y="62329"/>
                    <a:pt x="35796" y="64562"/>
                  </a:cubicBezTo>
                  <a:cubicBezTo>
                    <a:pt x="44628" y="69658"/>
                    <a:pt x="49414" y="79756"/>
                    <a:pt x="47546" y="89781"/>
                  </a:cubicBezTo>
                  <a:cubicBezTo>
                    <a:pt x="47077" y="92285"/>
                    <a:pt x="46787" y="94818"/>
                    <a:pt x="46663" y="97351"/>
                  </a:cubicBezTo>
                  <a:lnTo>
                    <a:pt x="46673" y="97351"/>
                  </a:lnTo>
                  <a:cubicBezTo>
                    <a:pt x="47166" y="87504"/>
                    <a:pt x="50227" y="77957"/>
                    <a:pt x="55550" y="69663"/>
                  </a:cubicBezTo>
                  <a:lnTo>
                    <a:pt x="55554" y="69673"/>
                  </a:lnTo>
                  <a:cubicBezTo>
                    <a:pt x="60882" y="61417"/>
                    <a:pt x="68309" y="54651"/>
                    <a:pt x="77082" y="50131"/>
                  </a:cubicBezTo>
                  <a:cubicBezTo>
                    <a:pt x="79251" y="49007"/>
                    <a:pt x="81503" y="48027"/>
                    <a:pt x="83834" y="47189"/>
                  </a:cubicBezTo>
                  <a:cubicBezTo>
                    <a:pt x="93523" y="43714"/>
                    <a:pt x="100039" y="34611"/>
                    <a:pt x="100039" y="24316"/>
                  </a:cubicBezTo>
                  <a:cubicBezTo>
                    <a:pt x="100039" y="10476"/>
                    <a:pt x="88701" y="1"/>
                    <a:pt x="7586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564;p70">
              <a:extLst>
                <a:ext uri="{FF2B5EF4-FFF2-40B4-BE49-F238E27FC236}">
                  <a16:creationId xmlns:a16="http://schemas.microsoft.com/office/drawing/2014/main" id="{73A0A0D7-6F76-5680-178D-6C3A1F5E90A8}"/>
                </a:ext>
              </a:extLst>
            </p:cNvPr>
            <p:cNvSpPr/>
            <p:nvPr/>
          </p:nvSpPr>
          <p:spPr>
            <a:xfrm>
              <a:off x="2560618" y="2347407"/>
              <a:ext cx="4814" cy="33896"/>
            </a:xfrm>
            <a:custGeom>
              <a:avLst/>
              <a:gdLst/>
              <a:ahLst/>
              <a:cxnLst/>
              <a:rect l="l" t="t" r="r" b="b"/>
              <a:pathLst>
                <a:path w="1470" h="10350" extrusionOk="0">
                  <a:moveTo>
                    <a:pt x="1470" y="0"/>
                  </a:moveTo>
                  <a:lnTo>
                    <a:pt x="1470" y="0"/>
                  </a:lnTo>
                  <a:cubicBezTo>
                    <a:pt x="1401" y="306"/>
                    <a:pt x="1337" y="611"/>
                    <a:pt x="1282" y="917"/>
                  </a:cubicBezTo>
                  <a:cubicBezTo>
                    <a:pt x="711" y="4042"/>
                    <a:pt x="287" y="7191"/>
                    <a:pt x="1" y="10350"/>
                  </a:cubicBezTo>
                  <a:cubicBezTo>
                    <a:pt x="316" y="6875"/>
                    <a:pt x="809" y="3421"/>
                    <a:pt x="1470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565;p70">
              <a:extLst>
                <a:ext uri="{FF2B5EF4-FFF2-40B4-BE49-F238E27FC236}">
                  <a16:creationId xmlns:a16="http://schemas.microsoft.com/office/drawing/2014/main" id="{7E32FE0B-7685-5C31-D4EB-5C4FC191AAC5}"/>
                </a:ext>
              </a:extLst>
            </p:cNvPr>
            <p:cNvSpPr/>
            <p:nvPr/>
          </p:nvSpPr>
          <p:spPr>
            <a:xfrm>
              <a:off x="2559249" y="2285083"/>
              <a:ext cx="222808" cy="417520"/>
            </a:xfrm>
            <a:custGeom>
              <a:avLst/>
              <a:gdLst/>
              <a:ahLst/>
              <a:cxnLst/>
              <a:rect l="l" t="t" r="r" b="b"/>
              <a:pathLst>
                <a:path w="68033" h="127487" extrusionOk="0">
                  <a:moveTo>
                    <a:pt x="25602" y="1"/>
                  </a:moveTo>
                  <a:cubicBezTo>
                    <a:pt x="14703" y="1"/>
                    <a:pt x="4439" y="7441"/>
                    <a:pt x="1883" y="19035"/>
                  </a:cubicBezTo>
                  <a:cubicBezTo>
                    <a:pt x="1227" y="22455"/>
                    <a:pt x="734" y="25910"/>
                    <a:pt x="419" y="29385"/>
                  </a:cubicBezTo>
                  <a:cubicBezTo>
                    <a:pt x="222" y="31603"/>
                    <a:pt x="94" y="33835"/>
                    <a:pt x="35" y="36063"/>
                  </a:cubicBezTo>
                  <a:cubicBezTo>
                    <a:pt x="10" y="36975"/>
                    <a:pt x="0" y="37887"/>
                    <a:pt x="0" y="38798"/>
                  </a:cubicBezTo>
                  <a:cubicBezTo>
                    <a:pt x="0" y="56881"/>
                    <a:pt x="4588" y="73904"/>
                    <a:pt x="12671" y="88749"/>
                  </a:cubicBezTo>
                  <a:lnTo>
                    <a:pt x="12691" y="88739"/>
                  </a:lnTo>
                  <a:cubicBezTo>
                    <a:pt x="13125" y="89537"/>
                    <a:pt x="13568" y="90331"/>
                    <a:pt x="14022" y="91119"/>
                  </a:cubicBezTo>
                  <a:cubicBezTo>
                    <a:pt x="22883" y="106467"/>
                    <a:pt x="35042" y="118709"/>
                    <a:pt x="49088" y="127487"/>
                  </a:cubicBezTo>
                  <a:cubicBezTo>
                    <a:pt x="44716" y="124746"/>
                    <a:pt x="40552" y="121676"/>
                    <a:pt x="36624" y="118320"/>
                  </a:cubicBezTo>
                  <a:cubicBezTo>
                    <a:pt x="23997" y="107507"/>
                    <a:pt x="25796" y="87482"/>
                    <a:pt x="40192" y="79163"/>
                  </a:cubicBezTo>
                  <a:lnTo>
                    <a:pt x="40803" y="78813"/>
                  </a:lnTo>
                  <a:cubicBezTo>
                    <a:pt x="44454" y="76704"/>
                    <a:pt x="48478" y="75683"/>
                    <a:pt x="52488" y="75683"/>
                  </a:cubicBezTo>
                  <a:cubicBezTo>
                    <a:pt x="58037" y="75683"/>
                    <a:pt x="63561" y="77639"/>
                    <a:pt x="68033" y="81376"/>
                  </a:cubicBezTo>
                  <a:cubicBezTo>
                    <a:pt x="63232" y="77255"/>
                    <a:pt x="59166" y="72352"/>
                    <a:pt x="56012" y="66871"/>
                  </a:cubicBezTo>
                  <a:cubicBezTo>
                    <a:pt x="55559" y="66078"/>
                    <a:pt x="55120" y="65279"/>
                    <a:pt x="54706" y="64471"/>
                  </a:cubicBezTo>
                  <a:cubicBezTo>
                    <a:pt x="54642" y="64348"/>
                    <a:pt x="54583" y="64220"/>
                    <a:pt x="54514" y="64096"/>
                  </a:cubicBezTo>
                  <a:cubicBezTo>
                    <a:pt x="54272" y="63618"/>
                    <a:pt x="54041" y="63145"/>
                    <a:pt x="53819" y="62667"/>
                  </a:cubicBezTo>
                  <a:cubicBezTo>
                    <a:pt x="53691" y="62396"/>
                    <a:pt x="53558" y="62115"/>
                    <a:pt x="53435" y="61839"/>
                  </a:cubicBezTo>
                  <a:cubicBezTo>
                    <a:pt x="53164" y="61243"/>
                    <a:pt x="52902" y="60637"/>
                    <a:pt x="52656" y="60035"/>
                  </a:cubicBezTo>
                  <a:cubicBezTo>
                    <a:pt x="52567" y="59823"/>
                    <a:pt x="52488" y="59616"/>
                    <a:pt x="52409" y="59399"/>
                  </a:cubicBezTo>
                  <a:cubicBezTo>
                    <a:pt x="52212" y="58902"/>
                    <a:pt x="52020" y="58404"/>
                    <a:pt x="51843" y="57901"/>
                  </a:cubicBezTo>
                  <a:cubicBezTo>
                    <a:pt x="49305" y="50888"/>
                    <a:pt x="48196" y="43461"/>
                    <a:pt x="48550" y="36058"/>
                  </a:cubicBezTo>
                  <a:cubicBezTo>
                    <a:pt x="48674" y="33525"/>
                    <a:pt x="48964" y="30992"/>
                    <a:pt x="49433" y="28488"/>
                  </a:cubicBezTo>
                  <a:cubicBezTo>
                    <a:pt x="51301" y="18463"/>
                    <a:pt x="46510" y="8365"/>
                    <a:pt x="37683" y="3269"/>
                  </a:cubicBezTo>
                  <a:cubicBezTo>
                    <a:pt x="33812" y="1033"/>
                    <a:pt x="29663" y="1"/>
                    <a:pt x="2560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163;p30">
            <a:extLst>
              <a:ext uri="{FF2B5EF4-FFF2-40B4-BE49-F238E27FC236}">
                <a16:creationId xmlns:a16="http://schemas.microsoft.com/office/drawing/2014/main" id="{638DF8C2-6A3C-41FD-8DCB-589766505301}"/>
              </a:ext>
            </a:extLst>
          </p:cNvPr>
          <p:cNvSpPr txBox="1">
            <a:spLocks/>
          </p:cNvSpPr>
          <p:nvPr/>
        </p:nvSpPr>
        <p:spPr>
          <a:xfrm>
            <a:off x="544891" y="1148692"/>
            <a:ext cx="1863217" cy="7920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l-GR" sz="1000" b="1" dirty="0">
                <a:solidFill>
                  <a:srgbClr val="5480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Εγγεγραμμένα</a:t>
            </a:r>
          </a:p>
          <a:p>
            <a:pPr algn="r"/>
            <a:r>
              <a:rPr lang="el-GR" sz="1000" b="1" dirty="0">
                <a:solidFill>
                  <a:srgbClr val="5480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Μικτά Ασφάλιστρα</a:t>
            </a:r>
          </a:p>
          <a:p>
            <a:pPr algn="r"/>
            <a:r>
              <a:rPr lang="el-GR" sz="1800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100,35 </a:t>
            </a:r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εκ. €</a:t>
            </a:r>
            <a:endParaRPr lang="el-GR" sz="1800" b="1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8" name="Google Shape;163;p30">
            <a:extLst>
              <a:ext uri="{FF2B5EF4-FFF2-40B4-BE49-F238E27FC236}">
                <a16:creationId xmlns:a16="http://schemas.microsoft.com/office/drawing/2014/main" id="{1C3F8FBB-402E-8CF2-20E4-09DE008FE15C}"/>
              </a:ext>
            </a:extLst>
          </p:cNvPr>
          <p:cNvSpPr txBox="1">
            <a:spLocks/>
          </p:cNvSpPr>
          <p:nvPr/>
        </p:nvSpPr>
        <p:spPr>
          <a:xfrm>
            <a:off x="6813160" y="1148692"/>
            <a:ext cx="1863296" cy="6888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1000" b="1" dirty="0">
                <a:solidFill>
                  <a:srgbClr val="5480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Καθαρές</a:t>
            </a:r>
            <a:br>
              <a:rPr lang="en-US" sz="1000" b="1" dirty="0">
                <a:solidFill>
                  <a:srgbClr val="5480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l-GR" sz="1000" b="1" dirty="0">
                <a:solidFill>
                  <a:srgbClr val="5480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Αποζημιώσεις</a:t>
            </a:r>
          </a:p>
          <a:p>
            <a:r>
              <a:rPr lang="el-GR" sz="1800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69,72 </a:t>
            </a:r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εκ. €</a:t>
            </a:r>
            <a:endParaRPr lang="en-US" sz="1800" b="1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Google Shape;163;p30">
            <a:extLst>
              <a:ext uri="{FF2B5EF4-FFF2-40B4-BE49-F238E27FC236}">
                <a16:creationId xmlns:a16="http://schemas.microsoft.com/office/drawing/2014/main" id="{56E597DA-3B9E-8417-68EC-CA3A6DE4B0C3}"/>
              </a:ext>
            </a:extLst>
          </p:cNvPr>
          <p:cNvSpPr txBox="1">
            <a:spLocks/>
          </p:cNvSpPr>
          <p:nvPr/>
        </p:nvSpPr>
        <p:spPr>
          <a:xfrm>
            <a:off x="6735813" y="3389615"/>
            <a:ext cx="1608332" cy="974153"/>
          </a:xfrm>
          <a:prstGeom prst="rect">
            <a:avLst/>
          </a:prstGeom>
          <a:solidFill>
            <a:srgbClr val="5480F7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l-GR" sz="1200" b="1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Βασικά Κέρδη</a:t>
            </a:r>
            <a:br>
              <a:rPr lang="en-US" sz="1200" b="1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l-GR" sz="1200" b="1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ανά Μετοχή (</a:t>
            </a:r>
            <a:r>
              <a:rPr lang="en-US" sz="1200" b="1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EPS)</a:t>
            </a:r>
            <a:endParaRPr lang="el-GR" sz="1200" b="1" dirty="0">
              <a:solidFill>
                <a:srgbClr val="FFFFFF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el-GR" sz="2800" b="1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0,64</a:t>
            </a:r>
            <a:r>
              <a:rPr lang="en-US" sz="2800" b="1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l-GR" b="1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184983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ctrTitle" idx="21"/>
          </p:nvPr>
        </p:nvSpPr>
        <p:spPr>
          <a:xfrm>
            <a:off x="323528" y="195486"/>
            <a:ext cx="6120680" cy="360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  <a:t>Χρηματοοικονομικά Στοιχεία 202</a:t>
            </a:r>
            <a: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  <a:t>4</a:t>
            </a:r>
            <a:b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</a:br>
            <a:r>
              <a:rPr lang="el-GR" sz="1400" spc="-20" dirty="0">
                <a:solidFill>
                  <a:srgbClr val="5480F7"/>
                </a:solidFill>
                <a:latin typeface="Averta-Semibold" pitchFamily="50" charset="-95"/>
              </a:rPr>
              <a:t>Εγγεγραμμένα Μικτά Ασφάλιστρα</a:t>
            </a:r>
          </a:p>
        </p:txBody>
      </p:sp>
      <p:sp>
        <p:nvSpPr>
          <p:cNvPr id="20" name="19 - Ορθογώνιο"/>
          <p:cNvSpPr/>
          <p:nvPr/>
        </p:nvSpPr>
        <p:spPr>
          <a:xfrm>
            <a:off x="8820472" y="4897279"/>
            <a:ext cx="2584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BA67025-417E-42A9-A443-125866F7926D}" type="slidenum">
              <a:rPr kumimoji="0" lang="el-GR" sz="1000" b="1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l-GR" sz="10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323528" y="4891975"/>
            <a:ext cx="154721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Arial"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B8C2D2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kumimoji="0" lang="el-GR" sz="600" b="1" i="0" u="none" strike="noStrike" kern="0" cap="none" spc="0" normalizeH="0" baseline="0" noProof="0" dirty="0">
                <a:ln>
                  <a:noFill/>
                </a:ln>
                <a:solidFill>
                  <a:srgbClr val="B8C2D2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kumimoji="0" lang="el-GR" sz="600" b="0" i="0" u="none" strike="noStrike" kern="0" cap="none" spc="0" normalizeH="0" baseline="0" noProof="0" dirty="0">
                <a:ln>
                  <a:noFill/>
                </a:ln>
                <a:solidFill>
                  <a:srgbClr val="B8C2D2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B8C2D2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kumimoji="0" lang="el-GR" sz="600" b="0" i="0" u="none" strike="noStrike" kern="0" cap="none" spc="0" normalizeH="0" baseline="0" noProof="0" dirty="0">
              <a:ln>
                <a:noFill/>
              </a:ln>
              <a:solidFill>
                <a:srgbClr val="B8C2D2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4" name="Google Shape;156;p30">
            <a:extLst>
              <a:ext uri="{FF2B5EF4-FFF2-40B4-BE49-F238E27FC236}">
                <a16:creationId xmlns:a16="http://schemas.microsoft.com/office/drawing/2014/main" id="{ADBD326B-9599-7083-4B7D-946C1A2E6828}"/>
              </a:ext>
            </a:extLst>
          </p:cNvPr>
          <p:cNvSpPr txBox="1">
            <a:spLocks/>
          </p:cNvSpPr>
          <p:nvPr/>
        </p:nvSpPr>
        <p:spPr>
          <a:xfrm>
            <a:off x="6998045" y="2067694"/>
            <a:ext cx="1462387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5761"/>
              </a:buClr>
              <a:buSzPts val="2800"/>
              <a:buFont typeface="DM Serif Display"/>
              <a:buNone/>
              <a:tabLst/>
              <a:defRPr/>
            </a:pP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Αύξηση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 </a:t>
            </a: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Εγγεγραμμένων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 </a:t>
            </a: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Μικτών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 </a:t>
            </a: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Ασφαλίστρων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254C6D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5761"/>
              </a:buClr>
              <a:buSzPts val="2800"/>
              <a:buFont typeface="DM Serif Display"/>
              <a:buNone/>
              <a:tabLst/>
              <a:defRPr/>
            </a:pPr>
            <a:r>
              <a:rPr kumimoji="0" lang="el-GR" sz="800" b="0" i="0" u="none" strike="noStrike" kern="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Open Sans Light"/>
              </a:rPr>
              <a:t>202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Open Sans Light"/>
              </a:rPr>
              <a:t>4</a:t>
            </a:r>
            <a:endParaRPr kumimoji="0" lang="el-GR" sz="700" b="0" i="0" u="none" strike="noStrike" kern="0" cap="none" spc="0" normalizeH="0" baseline="0" noProof="0" dirty="0">
              <a:ln>
                <a:noFill/>
              </a:ln>
              <a:solidFill>
                <a:srgbClr val="254C6D"/>
              </a:solidFill>
              <a:effectLst/>
              <a:uLnTx/>
              <a:uFillTx/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" name="Google Shape;158;p30">
            <a:extLst>
              <a:ext uri="{FF2B5EF4-FFF2-40B4-BE49-F238E27FC236}">
                <a16:creationId xmlns:a16="http://schemas.microsoft.com/office/drawing/2014/main" id="{68125660-00D6-C389-17ED-0C3C1E12271B}"/>
              </a:ext>
            </a:extLst>
          </p:cNvPr>
          <p:cNvSpPr txBox="1">
            <a:spLocks/>
          </p:cNvSpPr>
          <p:nvPr/>
        </p:nvSpPr>
        <p:spPr>
          <a:xfrm>
            <a:off x="6876769" y="3075806"/>
            <a:ext cx="1678411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5761"/>
              </a:buClr>
              <a:buSzPts val="2800"/>
              <a:buFont typeface="DM Serif Display"/>
              <a:buNone/>
              <a:tabLst/>
              <a:defRPr/>
            </a:pPr>
            <a:r>
              <a:rPr lang="el-GR" sz="3600" spc="-100" dirty="0">
                <a:solidFill>
                  <a:srgbClr val="5480F7"/>
                </a:solidFill>
                <a:latin typeface="Gotham Bold" pitchFamily="2" charset="0"/>
                <a:ea typeface="DejaVu Sans" pitchFamily="34" charset="0"/>
                <a:cs typeface="Gotham Light" pitchFamily="50" charset="0"/>
              </a:rPr>
              <a:t>6,96</a:t>
            </a:r>
            <a:r>
              <a:rPr kumimoji="0" lang="el-GR" sz="2000" b="0" i="0" u="none" strike="noStrike" kern="0" cap="none" spc="-100" normalizeH="0" baseline="0" noProof="0" dirty="0">
                <a:ln>
                  <a:noFill/>
                </a:ln>
                <a:solidFill>
                  <a:srgbClr val="5480F7"/>
                </a:solidFill>
                <a:effectLst/>
                <a:uLnTx/>
                <a:uFillTx/>
                <a:latin typeface="Gotham Bold" pitchFamily="2" charset="0"/>
                <a:ea typeface="DejaVu Sans" pitchFamily="34" charset="0"/>
                <a:cs typeface="Gotham Light" pitchFamily="50" charset="0"/>
                <a:sym typeface="DM Serif Display"/>
              </a:rPr>
              <a:t>%</a:t>
            </a:r>
            <a:endParaRPr kumimoji="0" lang="es" sz="3600" b="0" i="0" u="none" strike="noStrike" kern="0" cap="none" spc="-100" normalizeH="0" baseline="0" noProof="0" dirty="0">
              <a:ln>
                <a:noFill/>
              </a:ln>
              <a:solidFill>
                <a:srgbClr val="5480F7"/>
              </a:solidFill>
              <a:effectLst/>
              <a:uLnTx/>
              <a:uFillTx/>
              <a:latin typeface="Gotham Bold" pitchFamily="2" charset="0"/>
              <a:ea typeface="DejaVu Sans" pitchFamily="34" charset="0"/>
              <a:cs typeface="Gotham Light" pitchFamily="50" charset="0"/>
              <a:sym typeface="DM Serif Display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4D08559-8B1B-F0BB-8180-762915B0DC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844773"/>
              </p:ext>
            </p:extLst>
          </p:nvPr>
        </p:nvGraphicFramePr>
        <p:xfrm>
          <a:off x="467544" y="1203598"/>
          <a:ext cx="6120000" cy="3455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300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ctrTitle" idx="21"/>
          </p:nvPr>
        </p:nvSpPr>
        <p:spPr>
          <a:xfrm>
            <a:off x="323528" y="195486"/>
            <a:ext cx="6120680" cy="360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  <a:t>Χρηματοοικονομικά Στοιχεία 2024</a:t>
            </a:r>
            <a:br>
              <a:rPr lang="el-GR" b="1" dirty="0">
                <a:solidFill>
                  <a:schemeClr val="dk1"/>
                </a:solidFill>
                <a:latin typeface="Averta-ExtraBold" pitchFamily="50" charset="-95"/>
              </a:rPr>
            </a:br>
            <a:r>
              <a:rPr lang="el-GR" sz="1400" spc="-20" dirty="0">
                <a:solidFill>
                  <a:srgbClr val="5480F7"/>
                </a:solidFill>
                <a:latin typeface="Averta-Semibold" pitchFamily="50" charset="-95"/>
              </a:rPr>
              <a:t>Ασφαλιστικά Έσοδα</a:t>
            </a:r>
          </a:p>
        </p:txBody>
      </p:sp>
      <p:sp>
        <p:nvSpPr>
          <p:cNvPr id="20" name="19 - Ορθογώνιο"/>
          <p:cNvSpPr/>
          <p:nvPr/>
        </p:nvSpPr>
        <p:spPr>
          <a:xfrm>
            <a:off x="8820472" y="4897279"/>
            <a:ext cx="2584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5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graphicFrame>
        <p:nvGraphicFramePr>
          <p:cNvPr id="3" name="Πίνακας 5">
            <a:extLst>
              <a:ext uri="{FF2B5EF4-FFF2-40B4-BE49-F238E27FC236}">
                <a16:creationId xmlns:a16="http://schemas.microsoft.com/office/drawing/2014/main" id="{1E87C3D6-3246-85D4-B701-FB171377E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007214"/>
              </p:ext>
            </p:extLst>
          </p:nvPr>
        </p:nvGraphicFramePr>
        <p:xfrm>
          <a:off x="414116" y="934556"/>
          <a:ext cx="7974307" cy="50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3858">
                  <a:extLst>
                    <a:ext uri="{9D8B030D-6E8A-4147-A177-3AD203B41FA5}">
                      <a16:colId xmlns:a16="http://schemas.microsoft.com/office/drawing/2014/main" val="4020113531"/>
                    </a:ext>
                  </a:extLst>
                </a:gridCol>
                <a:gridCol w="1156194">
                  <a:extLst>
                    <a:ext uri="{9D8B030D-6E8A-4147-A177-3AD203B41FA5}">
                      <a16:colId xmlns:a16="http://schemas.microsoft.com/office/drawing/2014/main" val="2679891396"/>
                    </a:ext>
                  </a:extLst>
                </a:gridCol>
                <a:gridCol w="1150772">
                  <a:extLst>
                    <a:ext uri="{9D8B030D-6E8A-4147-A177-3AD203B41FA5}">
                      <a16:colId xmlns:a16="http://schemas.microsoft.com/office/drawing/2014/main" val="243497898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427491533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1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(Ποσά εκφρασμένα σε €)</a:t>
                      </a:r>
                      <a:endParaRPr lang="el-GR" sz="1000" b="1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31/12/2003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31/12/2024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Μεταβολή %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443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Δεδουλευμένα Μικτά Ασφάλιστρα</a:t>
                      </a: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88.557.205 €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98.982.000 €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11,77%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246797"/>
                  </a:ext>
                </a:extLst>
              </a:tr>
            </a:tbl>
          </a:graphicData>
        </a:graphic>
      </p:graphicFrame>
      <p:sp>
        <p:nvSpPr>
          <p:cNvPr id="2" name="20 - Ορθογώνιο">
            <a:extLst>
              <a:ext uri="{FF2B5EF4-FFF2-40B4-BE49-F238E27FC236}">
                <a16:creationId xmlns:a16="http://schemas.microsoft.com/office/drawing/2014/main" id="{1F919B19-8DF6-38CE-01F8-E745162AA123}"/>
              </a:ext>
            </a:extLst>
          </p:cNvPr>
          <p:cNvSpPr/>
          <p:nvPr/>
        </p:nvSpPr>
        <p:spPr>
          <a:xfrm>
            <a:off x="323528" y="4891975"/>
            <a:ext cx="154721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graphicFrame>
        <p:nvGraphicFramePr>
          <p:cNvPr id="4" name="Γράφημα 1">
            <a:extLst>
              <a:ext uri="{FF2B5EF4-FFF2-40B4-BE49-F238E27FC236}">
                <a16:creationId xmlns:a16="http://schemas.microsoft.com/office/drawing/2014/main" id="{E7576B31-D759-46A0-B76B-5CD44EEE1C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485612"/>
              </p:ext>
            </p:extLst>
          </p:nvPr>
        </p:nvGraphicFramePr>
        <p:xfrm>
          <a:off x="414116" y="1635646"/>
          <a:ext cx="79023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690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ctrTitle" idx="21"/>
          </p:nvPr>
        </p:nvSpPr>
        <p:spPr>
          <a:xfrm>
            <a:off x="323528" y="195486"/>
            <a:ext cx="6120680" cy="360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  <a:t>Χρηματοοικονομικά Στοιχεία 2024</a:t>
            </a:r>
            <a:b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</a:br>
            <a:r>
              <a:rPr lang="el-GR" sz="1400" spc="-20" dirty="0">
                <a:solidFill>
                  <a:srgbClr val="5480F7"/>
                </a:solidFill>
                <a:latin typeface="Averta-Semibold" pitchFamily="50" charset="-95"/>
              </a:rPr>
              <a:t>Αποζημιώσεις και Προβλέψεις</a:t>
            </a:r>
          </a:p>
        </p:txBody>
      </p:sp>
      <p:sp>
        <p:nvSpPr>
          <p:cNvPr id="20" name="19 - Ορθογώνιο"/>
          <p:cNvSpPr/>
          <p:nvPr/>
        </p:nvSpPr>
        <p:spPr>
          <a:xfrm>
            <a:off x="8820472" y="4897279"/>
            <a:ext cx="2584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6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graphicFrame>
        <p:nvGraphicFramePr>
          <p:cNvPr id="3" name="Πίνακας 5">
            <a:extLst>
              <a:ext uri="{FF2B5EF4-FFF2-40B4-BE49-F238E27FC236}">
                <a16:creationId xmlns:a16="http://schemas.microsoft.com/office/drawing/2014/main" id="{1E87C3D6-3246-85D4-B701-FB171377E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695951"/>
              </p:ext>
            </p:extLst>
          </p:nvPr>
        </p:nvGraphicFramePr>
        <p:xfrm>
          <a:off x="414116" y="934556"/>
          <a:ext cx="7974307" cy="100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3858">
                  <a:extLst>
                    <a:ext uri="{9D8B030D-6E8A-4147-A177-3AD203B41FA5}">
                      <a16:colId xmlns:a16="http://schemas.microsoft.com/office/drawing/2014/main" val="4020113531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3599514696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243497898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427491533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1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(Ποσά εκφρασμένα σε €)</a:t>
                      </a:r>
                      <a:endParaRPr lang="el-GR" sz="1000" b="1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31/12/2023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31/12/2024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Μεταβολή %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443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Αποζημιώσεις Ασφαλισμένων</a:t>
                      </a: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55.874.111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64.348.981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15,17%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24679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Μεταβολή Ασφαλιστικών Προβλέψεων</a:t>
                      </a: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7.022.608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5.368.149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-23,56%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61852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1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Καθαρές Αποζημιώσεις Ασφαλισμένων</a:t>
                      </a: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62.896.719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69.717.130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10,84%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047713"/>
                  </a:ext>
                </a:extLst>
              </a:tr>
            </a:tbl>
          </a:graphicData>
        </a:graphic>
      </p:graphicFrame>
      <p:sp>
        <p:nvSpPr>
          <p:cNvPr id="2" name="20 - Ορθογώνιο">
            <a:extLst>
              <a:ext uri="{FF2B5EF4-FFF2-40B4-BE49-F238E27FC236}">
                <a16:creationId xmlns:a16="http://schemas.microsoft.com/office/drawing/2014/main" id="{8928C245-93B8-4D6E-81A3-F2A59B3A39EA}"/>
              </a:ext>
            </a:extLst>
          </p:cNvPr>
          <p:cNvSpPr/>
          <p:nvPr/>
        </p:nvSpPr>
        <p:spPr>
          <a:xfrm>
            <a:off x="323528" y="4891975"/>
            <a:ext cx="154721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86F62B4-CF4A-A16C-E26F-7B94257514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36686"/>
              </p:ext>
            </p:extLst>
          </p:nvPr>
        </p:nvGraphicFramePr>
        <p:xfrm>
          <a:off x="414116" y="1942556"/>
          <a:ext cx="7974306" cy="2861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11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ctrTitle" idx="21"/>
          </p:nvPr>
        </p:nvSpPr>
        <p:spPr>
          <a:xfrm>
            <a:off x="323528" y="195486"/>
            <a:ext cx="6120680" cy="360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  <a:t>Χρηματοοικονομικά Στοιχεία 2024</a:t>
            </a:r>
            <a:b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</a:br>
            <a:r>
              <a:rPr lang="el-GR" sz="1400" spc="-20" dirty="0">
                <a:solidFill>
                  <a:srgbClr val="5480F7"/>
                </a:solidFill>
                <a:latin typeface="Averta-Semibold" pitchFamily="50" charset="-95"/>
              </a:rPr>
              <a:t>Κατάσταση Εσόδων </a:t>
            </a:r>
            <a:r>
              <a:rPr lang="en-US" sz="1400" spc="-20" dirty="0">
                <a:solidFill>
                  <a:srgbClr val="5480F7"/>
                </a:solidFill>
                <a:latin typeface="Averta-Semibold" pitchFamily="50" charset="-95"/>
              </a:rPr>
              <a:t>IFRS 17</a:t>
            </a:r>
            <a:endParaRPr lang="el-GR" sz="1400" spc="-20" dirty="0">
              <a:solidFill>
                <a:srgbClr val="5480F7"/>
              </a:solidFill>
              <a:latin typeface="Averta-Semibold" pitchFamily="50" charset="-95"/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8820472" y="4897279"/>
            <a:ext cx="2584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7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graphicFrame>
        <p:nvGraphicFramePr>
          <p:cNvPr id="3" name="Πίνακας 5">
            <a:extLst>
              <a:ext uri="{FF2B5EF4-FFF2-40B4-BE49-F238E27FC236}">
                <a16:creationId xmlns:a16="http://schemas.microsoft.com/office/drawing/2014/main" id="{1E87C3D6-3246-85D4-B701-FB171377E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637458"/>
              </p:ext>
            </p:extLst>
          </p:nvPr>
        </p:nvGraphicFramePr>
        <p:xfrm>
          <a:off x="414117" y="934556"/>
          <a:ext cx="7974306" cy="12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3857">
                  <a:extLst>
                    <a:ext uri="{9D8B030D-6E8A-4147-A177-3AD203B41FA5}">
                      <a16:colId xmlns:a16="http://schemas.microsoft.com/office/drawing/2014/main" val="4020113531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243497898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1775110930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427491533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1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ΕΣΟΔΑ (Ποσά εκφρασμένα σε €)</a:t>
                      </a:r>
                      <a:endParaRPr lang="el-GR" sz="1000" b="1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31/12/2023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31/12/2024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Μεταβολή %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443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Ασφαλιστικά Έσοδα</a:t>
                      </a: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l-GR" sz="1000" b="0" i="0" u="none" strike="noStrike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</a:rPr>
                        <a:t>88.557.205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l-GR" sz="1000" b="0" i="0" u="none" strike="noStrike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</a:rPr>
                        <a:t>98.982.000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l-GR" sz="1000" b="0" i="0" u="none" strike="noStrike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</a:rPr>
                        <a:t>11,77%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24679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Ασφαλιστικά Έξοδα</a:t>
                      </a: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l-GR" sz="1000" b="0" i="0" u="none" strike="noStrike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</a:rPr>
                        <a:t>-85.913.280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l-GR" sz="1000" b="0" i="0" u="none" strike="noStrike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</a:rPr>
                        <a:t>-95.293.612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l-GR" sz="1000" b="0" i="0" u="none" strike="noStrike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</a:rPr>
                        <a:t>10,92%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61852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Καθαρά Έσοδα (Έξοδα) από Αντασφαλιστικά Συμβόλαια</a:t>
                      </a: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l-GR" sz="1000" b="0" i="0" u="none" strike="noStrike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</a:rPr>
                        <a:t>-6.161.675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l-GR" sz="1000" b="0" i="0" u="none" strike="noStrike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</a:rPr>
                        <a:t>-6.178.395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l-GR" sz="1000" b="0" i="0" u="none" strike="noStrike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</a:rPr>
                        <a:t>0,27%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8911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1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Ασφαλιστικό Αποτέλεσμα</a:t>
                      </a: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l-GR" sz="1000" b="1" i="0" u="none" strike="noStrike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</a:rPr>
                        <a:t>-3.517.749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l-GR" sz="1000" b="1" i="0" u="none" strike="noStrike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</a:rPr>
                        <a:t>-2.490.007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</a:rPr>
                        <a:t>-29,22%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047713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F9D05CA-E70E-A472-E749-C1959DDBEC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8868244"/>
              </p:ext>
            </p:extLst>
          </p:nvPr>
        </p:nvGraphicFramePr>
        <p:xfrm>
          <a:off x="347382" y="2355727"/>
          <a:ext cx="8113050" cy="2536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643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ctrTitle" idx="21"/>
          </p:nvPr>
        </p:nvSpPr>
        <p:spPr>
          <a:xfrm>
            <a:off x="323528" y="195486"/>
            <a:ext cx="6120680" cy="360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  <a:t>Χρηματοοικονομικά Στοιχεία 2024</a:t>
            </a:r>
            <a:br>
              <a:rPr lang="el-GR" b="1" dirty="0">
                <a:solidFill>
                  <a:schemeClr val="dk1"/>
                </a:solidFill>
                <a:latin typeface="Averta-ExtraBold" pitchFamily="50" charset="-95"/>
              </a:rPr>
            </a:br>
            <a:r>
              <a:rPr lang="el-GR" sz="1400" spc="-20" dirty="0">
                <a:solidFill>
                  <a:srgbClr val="5480F7"/>
                </a:solidFill>
                <a:latin typeface="Averta-Semibold" pitchFamily="50" charset="-95"/>
              </a:rPr>
              <a:t>Αποτελέσματα</a:t>
            </a:r>
          </a:p>
        </p:txBody>
      </p:sp>
      <p:sp>
        <p:nvSpPr>
          <p:cNvPr id="20" name="19 - Ορθογώνιο"/>
          <p:cNvSpPr/>
          <p:nvPr/>
        </p:nvSpPr>
        <p:spPr>
          <a:xfrm>
            <a:off x="8820472" y="4897279"/>
            <a:ext cx="2584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8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graphicFrame>
        <p:nvGraphicFramePr>
          <p:cNvPr id="3" name="Πίνακας 5">
            <a:extLst>
              <a:ext uri="{FF2B5EF4-FFF2-40B4-BE49-F238E27FC236}">
                <a16:creationId xmlns:a16="http://schemas.microsoft.com/office/drawing/2014/main" id="{1E87C3D6-3246-85D4-B701-FB171377E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401753"/>
              </p:ext>
            </p:extLst>
          </p:nvPr>
        </p:nvGraphicFramePr>
        <p:xfrm>
          <a:off x="414117" y="934556"/>
          <a:ext cx="7974307" cy="266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7923">
                  <a:extLst>
                    <a:ext uri="{9D8B030D-6E8A-4147-A177-3AD203B41FA5}">
                      <a16:colId xmlns:a16="http://schemas.microsoft.com/office/drawing/2014/main" val="402011353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58344439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29686515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1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(Ποσά εκφρασμένα σε €)</a:t>
                      </a:r>
                      <a:endParaRPr lang="el-GR" sz="1000" b="1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31/12/2023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31/12/2024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443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i="1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Ασφαλιστικό Αποτέλεσμα</a:t>
                      </a: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(3.517.749)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(2.490.007)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24679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Επενδύσεις &amp; Λοιπά Έσοδα </a:t>
                      </a: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24.718.943 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20.562.082 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61852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Ασφαλιστικό Χρηματοοικονομικό Αποτέλεσμα</a:t>
                      </a: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(751.994)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390.602 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89117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Λειτουργικά &amp; Λοιπά Έξοδα</a:t>
                      </a: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(3.154.310)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(3.690.423)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66428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Κέρδη προ φόρων</a:t>
                      </a: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17.294.889 </a:t>
                      </a:r>
                    </a:p>
                  </a:txBody>
                  <a:tcPr marL="72000" marR="7200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14.772.254 </a:t>
                      </a:r>
                    </a:p>
                  </a:txBody>
                  <a:tcPr marL="72000" marR="7200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61078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Φόρος εισοδήματος</a:t>
                      </a: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(3.586.357)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(3.034.831)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292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Κέρδη μετά φόρων </a:t>
                      </a: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13.708.532 </a:t>
                      </a:r>
                    </a:p>
                  </a:txBody>
                  <a:tcPr marL="72000" marR="7200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11.737.423 </a:t>
                      </a:r>
                    </a:p>
                  </a:txBody>
                  <a:tcPr marL="72000" marR="7200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01422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Αναλογιστικά Κέρδη/(Ζημιές)</a:t>
                      </a: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-4.540 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-23.485 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25586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Συγκεντρωτικά Συνολικά Έσοδα μετά από φόρους</a:t>
                      </a: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13.703.992 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11.713.938 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4664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1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Βασικά Κέρδη ανά Μετοχή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0,7419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0,6353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047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262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ctrTitle" idx="21"/>
          </p:nvPr>
        </p:nvSpPr>
        <p:spPr>
          <a:xfrm>
            <a:off x="323528" y="195486"/>
            <a:ext cx="6120680" cy="360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  <a:t>Χρηματοοικονομικά Στοιχεία 202</a:t>
            </a:r>
            <a: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  <a:t>4</a:t>
            </a:r>
            <a:br>
              <a:rPr lang="el-GR" b="1" dirty="0">
                <a:solidFill>
                  <a:schemeClr val="dk1"/>
                </a:solidFill>
                <a:latin typeface="Averta-ExtraBold" pitchFamily="50" charset="-95"/>
              </a:rPr>
            </a:br>
            <a:r>
              <a:rPr lang="el-GR" sz="1400" spc="-20" dirty="0">
                <a:solidFill>
                  <a:srgbClr val="5480F7"/>
                </a:solidFill>
                <a:latin typeface="Averta-Semibold" pitchFamily="50" charset="-95"/>
              </a:rPr>
              <a:t>Ισολογισμός – </a:t>
            </a:r>
            <a:r>
              <a:rPr lang="en-US" sz="1400" spc="-20" dirty="0">
                <a:solidFill>
                  <a:srgbClr val="5480F7"/>
                </a:solidFill>
                <a:latin typeface="Averta-Semibold" pitchFamily="50" charset="-95"/>
              </a:rPr>
              <a:t>IFRS 17 Adjusted</a:t>
            </a:r>
            <a:endParaRPr lang="el-GR" sz="1400" spc="-20" dirty="0">
              <a:solidFill>
                <a:srgbClr val="5480F7"/>
              </a:solidFill>
              <a:latin typeface="Averta-Semibold" pitchFamily="50" charset="-95"/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9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323528" y="4891975"/>
            <a:ext cx="153760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.202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graphicFrame>
        <p:nvGraphicFramePr>
          <p:cNvPr id="2" name="Πίνακας 5">
            <a:extLst>
              <a:ext uri="{FF2B5EF4-FFF2-40B4-BE49-F238E27FC236}">
                <a16:creationId xmlns:a16="http://schemas.microsoft.com/office/drawing/2014/main" id="{6AEBB158-4541-2C25-09D6-A5CFE752D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961864"/>
              </p:ext>
            </p:extLst>
          </p:nvPr>
        </p:nvGraphicFramePr>
        <p:xfrm>
          <a:off x="414118" y="1135115"/>
          <a:ext cx="7974306" cy="6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3857">
                  <a:extLst>
                    <a:ext uri="{9D8B030D-6E8A-4147-A177-3AD203B41FA5}">
                      <a16:colId xmlns:a16="http://schemas.microsoft.com/office/drawing/2014/main" val="4020113531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243497898"/>
                    </a:ext>
                  </a:extLst>
                </a:gridCol>
                <a:gridCol w="1154838">
                  <a:extLst>
                    <a:ext uri="{9D8B030D-6E8A-4147-A177-3AD203B41FA5}">
                      <a16:colId xmlns:a16="http://schemas.microsoft.com/office/drawing/2014/main" val="258344439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27491533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(Ποσά εκφρασμένα σε €)</a:t>
                      </a:r>
                      <a:endParaRPr lang="el-GR" sz="1000" b="0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</a:t>
                      </a:r>
                      <a:r>
                        <a:rPr lang="en-US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l-GR" sz="1000" b="1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</a:t>
                      </a:r>
                      <a:r>
                        <a:rPr lang="en-US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l-GR" sz="1000" b="1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Μεταβολή %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443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Σύνολο Ενεργητικού</a:t>
                      </a: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306.222.302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340.255.713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11,11</a:t>
                      </a:r>
                      <a:r>
                        <a:rPr lang="en-US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%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246797"/>
                  </a:ext>
                </a:extLst>
              </a:tr>
            </a:tbl>
          </a:graphicData>
        </a:graphic>
      </p:graphicFrame>
      <p:graphicFrame>
        <p:nvGraphicFramePr>
          <p:cNvPr id="4" name="Πίνακας 5">
            <a:extLst>
              <a:ext uri="{FF2B5EF4-FFF2-40B4-BE49-F238E27FC236}">
                <a16:creationId xmlns:a16="http://schemas.microsoft.com/office/drawing/2014/main" id="{299F3B03-3EFF-AFAE-D78B-6532C48A9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94619"/>
              </p:ext>
            </p:extLst>
          </p:nvPr>
        </p:nvGraphicFramePr>
        <p:xfrm>
          <a:off x="414118" y="1998036"/>
          <a:ext cx="7974306" cy="6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3857">
                  <a:extLst>
                    <a:ext uri="{9D8B030D-6E8A-4147-A177-3AD203B41FA5}">
                      <a16:colId xmlns:a16="http://schemas.microsoft.com/office/drawing/2014/main" val="4020113531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243497898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2583444399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427491533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(Ποσά εκφρασμένα σε €)</a:t>
                      </a:r>
                      <a:endParaRPr lang="el-GR" sz="1000" b="0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</a:t>
                      </a:r>
                      <a:r>
                        <a:rPr lang="en-US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l-GR" sz="1000" b="1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</a:t>
                      </a:r>
                      <a:r>
                        <a:rPr lang="en-US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l-GR" sz="1000" b="1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Μεταβολή %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443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1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Σύνολο Υποχρεώσεων </a:t>
                      </a: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14.135.019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17.466.056</a:t>
                      </a:r>
                      <a:endParaRPr lang="en-US" sz="1000" b="0" i="0" u="none" strike="noStrike" cap="non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23,57%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618526"/>
                  </a:ext>
                </a:extLst>
              </a:tr>
            </a:tbl>
          </a:graphicData>
        </a:graphic>
      </p:graphicFrame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470D73DE-0DDD-010D-B4F7-9DC0A9671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511367"/>
              </p:ext>
            </p:extLst>
          </p:nvPr>
        </p:nvGraphicFramePr>
        <p:xfrm>
          <a:off x="414118" y="2860957"/>
          <a:ext cx="7974306" cy="6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3857">
                  <a:extLst>
                    <a:ext uri="{9D8B030D-6E8A-4147-A177-3AD203B41FA5}">
                      <a16:colId xmlns:a16="http://schemas.microsoft.com/office/drawing/2014/main" val="4020113531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243497898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2583444399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427491533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(Ποσά εκφρασμένα σε €)</a:t>
                      </a:r>
                      <a:endParaRPr lang="el-GR" sz="1000" b="0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</a:t>
                      </a:r>
                      <a:r>
                        <a:rPr lang="en-US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l-GR" sz="1000" b="1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</a:t>
                      </a:r>
                      <a:r>
                        <a:rPr lang="en-US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l-GR" sz="1000" b="1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Μεταβολή %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443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1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Σύνολο Αποθεμάτων</a:t>
                      </a: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161.099.546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183.044.265 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13,62</a:t>
                      </a:r>
                      <a:r>
                        <a:rPr lang="en-US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%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891175"/>
                  </a:ext>
                </a:extLst>
              </a:tr>
            </a:tbl>
          </a:graphicData>
        </a:graphic>
      </p:graphicFrame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3B50D8A1-1387-0F73-33DC-491715AE3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659608"/>
              </p:ext>
            </p:extLst>
          </p:nvPr>
        </p:nvGraphicFramePr>
        <p:xfrm>
          <a:off x="414118" y="3723878"/>
          <a:ext cx="7974306" cy="6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3857">
                  <a:extLst>
                    <a:ext uri="{9D8B030D-6E8A-4147-A177-3AD203B41FA5}">
                      <a16:colId xmlns:a16="http://schemas.microsoft.com/office/drawing/2014/main" val="4020113531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243497898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2583444399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427491533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(Ποσά εκφρασμένα σε €)</a:t>
                      </a:r>
                      <a:endParaRPr lang="el-GR" sz="1000" b="0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</a:t>
                      </a:r>
                      <a:r>
                        <a:rPr lang="en-US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l-GR" sz="1000" b="1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</a:t>
                      </a:r>
                      <a:r>
                        <a:rPr lang="en-US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l-GR" sz="1000" b="1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Μεταβολή %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443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1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Σύνολο Ιδίων Κεφαλαίων</a:t>
                      </a: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130.987.737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139.745.392</a:t>
                      </a:r>
                      <a:endParaRPr lang="en-US" sz="1000" b="0" i="0" u="none" strike="noStrike" cap="non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6,69</a:t>
                      </a:r>
                      <a:r>
                        <a:rPr lang="en-US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%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176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089215"/>
      </p:ext>
    </p:extLst>
  </p:cSld>
  <p:clrMapOvr>
    <a:masterClrMapping/>
  </p:clrMapOvr>
</p:sld>
</file>

<file path=ppt/theme/theme1.xml><?xml version="1.0" encoding="utf-8"?>
<a:theme xmlns:a="http://schemas.openxmlformats.org/drawingml/2006/main" name="Invesment Business Plan by Slidego">
  <a:themeElements>
    <a:clrScheme name="INLI-EOE">
      <a:dk1>
        <a:srgbClr val="435761"/>
      </a:dk1>
      <a:lt1>
        <a:srgbClr val="FFFFFF"/>
      </a:lt1>
      <a:dk2>
        <a:srgbClr val="3268B8"/>
      </a:dk2>
      <a:lt2>
        <a:srgbClr val="F2F2F2"/>
      </a:lt2>
      <a:accent1>
        <a:srgbClr val="00B1AA"/>
      </a:accent1>
      <a:accent2>
        <a:srgbClr val="508BBE"/>
      </a:accent2>
      <a:accent3>
        <a:srgbClr val="3CA2CF"/>
      </a:accent3>
      <a:accent4>
        <a:srgbClr val="7EC9D5"/>
      </a:accent4>
      <a:accent5>
        <a:srgbClr val="89B2D3"/>
      </a:accent5>
      <a:accent6>
        <a:srgbClr val="DAE4F1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9216</TotalTime>
  <Words>1859</Words>
  <Application>Microsoft Office PowerPoint</Application>
  <PresentationFormat>On-screen Show (16:9)</PresentationFormat>
  <Paragraphs>537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Averta-Black</vt:lpstr>
      <vt:lpstr>Averta-ExtraBold</vt:lpstr>
      <vt:lpstr>Averta-Light</vt:lpstr>
      <vt:lpstr>Averta-Semibold</vt:lpstr>
      <vt:lpstr>DM Serif Display</vt:lpstr>
      <vt:lpstr>Fira Sans Extra Condensed Medium</vt:lpstr>
      <vt:lpstr>Gotham Bold</vt:lpstr>
      <vt:lpstr>Open Sans</vt:lpstr>
      <vt:lpstr>Open Sans Light</vt:lpstr>
      <vt:lpstr>Invesment Business Plan by Slidego</vt:lpstr>
      <vt:lpstr>INTERLIFE Α.Α.Ε.Γ.Α.</vt:lpstr>
      <vt:lpstr>Ισολογισμός 2024 Επιλεγμένα Χρηματοοικονομικά Στοιχεία</vt:lpstr>
      <vt:lpstr>Αποτελέσματα 2024 Επιλεγμένα Χρηματοοικονομικά Στοιχεία</vt:lpstr>
      <vt:lpstr>Χρηματοοικονομικά Στοιχεία 2024 Εγγεγραμμένα Μικτά Ασφάλιστρα</vt:lpstr>
      <vt:lpstr>Χρηματοοικονομικά Στοιχεία 2024 Ασφαλιστικά Έσοδα</vt:lpstr>
      <vt:lpstr>Χρηματοοικονομικά Στοιχεία 2024 Αποζημιώσεις και Προβλέψεις</vt:lpstr>
      <vt:lpstr>Χρηματοοικονομικά Στοιχεία 2024 Κατάσταση Εσόδων IFRS 17</vt:lpstr>
      <vt:lpstr>Χρηματοοικονομικά Στοιχεία 2024 Αποτελέσματα</vt:lpstr>
      <vt:lpstr>Χρηματοοικονομικά Στοιχεία 2024 Ισολογισμός – IFRS 17 Adjusted</vt:lpstr>
      <vt:lpstr>Ίδια Κεφάλαια 2024 Εξέλιξη – IFRS Adjusted</vt:lpstr>
      <vt:lpstr>PowerPoint Presentation</vt:lpstr>
      <vt:lpstr>Χρηματοοικονομικά Στοιχεία 2024  Εναλλακτικοί Δείκτες Μέτρησης Απόδοσης</vt:lpstr>
      <vt:lpstr>Χρηματοοικονομικά Στοιχεία 2024 Έσοδα Επενδύσεων</vt:lpstr>
      <vt:lpstr>PowerPoint Presentation</vt:lpstr>
      <vt:lpstr>PowerPoint Presentation</vt:lpstr>
      <vt:lpstr>Εξέλιξη Παραγωγής 2024  Ανά Κλάδο Ασφάλισης</vt:lpstr>
      <vt:lpstr>Εξέλιξη Παραγωγής 2024  Κλάδος Αυτοκινήτου – Λοιποί Κλάδοι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ΙΝΤΕΡΛΑΪΦ Α.Α.Ε.Γ.Α.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ΔΕΙΑ (Οκτώβριος 2023)</dc:title>
  <dc:creator>Φροντιστής Αθανάσιος</dc:creator>
  <dc:description/>
  <cp:lastModifiedBy>Φροντιστής Αθανάσιος</cp:lastModifiedBy>
  <cp:revision>704</cp:revision>
  <cp:lastPrinted>2023-03-21T12:39:43Z</cp:lastPrinted>
  <dcterms:modified xsi:type="dcterms:W3CDTF">2025-07-24T08:55:57Z</dcterms:modified>
</cp:coreProperties>
</file>